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2.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61" r:id="rId2"/>
    <p:sldId id="262" r:id="rId3"/>
    <p:sldId id="257" r:id="rId4"/>
    <p:sldId id="260" r:id="rId5"/>
    <p:sldId id="266" r:id="rId6"/>
    <p:sldId id="264" r:id="rId7"/>
    <p:sldId id="263" r:id="rId8"/>
    <p:sldId id="267" r:id="rId9"/>
    <p:sldId id="280" r:id="rId10"/>
    <p:sldId id="274" r:id="rId11"/>
    <p:sldId id="278" r:id="rId12"/>
    <p:sldId id="265" r:id="rId13"/>
    <p:sldId id="279" r:id="rId14"/>
    <p:sldId id="268" r:id="rId15"/>
    <p:sldId id="273" r:id="rId16"/>
    <p:sldId id="275" r:id="rId17"/>
    <p:sldId id="276" r:id="rId18"/>
    <p:sldId id="269" r:id="rId19"/>
    <p:sldId id="270"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A8FB"/>
    <a:srgbClr val="078AC8"/>
    <a:srgbClr val="009BD3"/>
    <a:srgbClr val="4472C4"/>
    <a:srgbClr val="05C0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49E762-0CD1-BBF5-F224-4C1F38B7E6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4EBA52B-6316-9A80-1FB9-1B98507555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833867-2AB7-4565-9E5D-38E77B266250}" type="datetimeFigureOut">
              <a:rPr lang="en-US" smtClean="0"/>
              <a:t>4/27/2023</a:t>
            </a:fld>
            <a:endParaRPr lang="en-US"/>
          </a:p>
        </p:txBody>
      </p:sp>
      <p:sp>
        <p:nvSpPr>
          <p:cNvPr id="4" name="Footer Placeholder 3">
            <a:extLst>
              <a:ext uri="{FF2B5EF4-FFF2-40B4-BE49-F238E27FC236}">
                <a16:creationId xmlns:a16="http://schemas.microsoft.com/office/drawing/2014/main" id="{75D03427-810F-1EF3-C3D5-4775E6383B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A20C51A-B1B4-B326-7838-CCC6A6D39C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FF41-6481-4F70-872E-7FB3557C9365}" type="slidenum">
              <a:rPr lang="en-US" smtClean="0"/>
              <a:t>‹#›</a:t>
            </a:fld>
            <a:endParaRPr lang="en-US"/>
          </a:p>
        </p:txBody>
      </p:sp>
    </p:spTree>
    <p:extLst>
      <p:ext uri="{BB962C8B-B14F-4D97-AF65-F5344CB8AC3E}">
        <p14:creationId xmlns:p14="http://schemas.microsoft.com/office/powerpoint/2010/main" val="4026426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3B85B-7BDA-4AA5-8630-AEA7A9C8DCFA}"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79C95-4D7C-4925-BDD0-39D3207120AA}" type="slidenum">
              <a:rPr lang="en-US" smtClean="0"/>
              <a:t>‹#›</a:t>
            </a:fld>
            <a:endParaRPr lang="en-US"/>
          </a:p>
        </p:txBody>
      </p:sp>
    </p:spTree>
    <p:extLst>
      <p:ext uri="{BB962C8B-B14F-4D97-AF65-F5344CB8AC3E}">
        <p14:creationId xmlns:p14="http://schemas.microsoft.com/office/powerpoint/2010/main" val="1757683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1B481-8E56-D3C9-48DD-EC55DA2F17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1D42EE-A99E-7EB4-B763-4235F8474C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E6ACC5-3724-A69E-1D86-BA7FA8CA28A3}"/>
              </a:ext>
            </a:extLst>
          </p:cNvPr>
          <p:cNvSpPr>
            <a:spLocks noGrp="1"/>
          </p:cNvSpPr>
          <p:nvPr>
            <p:ph type="dt" sz="half" idx="10"/>
          </p:nvPr>
        </p:nvSpPr>
        <p:spPr/>
        <p:txBody>
          <a:bodyPr/>
          <a:lstStyle/>
          <a:p>
            <a:fld id="{F0E15D4E-A7C7-4759-94A6-FE5EE036260B}" type="datetime1">
              <a:rPr lang="en-US" smtClean="0"/>
              <a:t>4/27/2023</a:t>
            </a:fld>
            <a:endParaRPr lang="en-US"/>
          </a:p>
        </p:txBody>
      </p:sp>
      <p:sp>
        <p:nvSpPr>
          <p:cNvPr id="5" name="Footer Placeholder 4">
            <a:extLst>
              <a:ext uri="{FF2B5EF4-FFF2-40B4-BE49-F238E27FC236}">
                <a16:creationId xmlns:a16="http://schemas.microsoft.com/office/drawing/2014/main" id="{3A240EA7-D998-77BD-14F3-CE9055DD0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26F5F-EF3A-00FA-6252-6DFD44CB940B}"/>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929553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59A36-5BE1-F3F1-D0DF-81CE2C4826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89CB5D-B5B0-728F-8FE1-411F73DD1F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78E4E-319D-79D6-22A3-7509B0301E27}"/>
              </a:ext>
            </a:extLst>
          </p:cNvPr>
          <p:cNvSpPr>
            <a:spLocks noGrp="1"/>
          </p:cNvSpPr>
          <p:nvPr>
            <p:ph type="dt" sz="half" idx="10"/>
          </p:nvPr>
        </p:nvSpPr>
        <p:spPr/>
        <p:txBody>
          <a:bodyPr/>
          <a:lstStyle/>
          <a:p>
            <a:fld id="{2C960303-DF69-445A-AA9C-FE81C517D58B}" type="datetime1">
              <a:rPr lang="en-US" smtClean="0"/>
              <a:t>4/27/2023</a:t>
            </a:fld>
            <a:endParaRPr lang="en-US"/>
          </a:p>
        </p:txBody>
      </p:sp>
      <p:sp>
        <p:nvSpPr>
          <p:cNvPr id="5" name="Footer Placeholder 4">
            <a:extLst>
              <a:ext uri="{FF2B5EF4-FFF2-40B4-BE49-F238E27FC236}">
                <a16:creationId xmlns:a16="http://schemas.microsoft.com/office/drawing/2014/main" id="{C717C5DE-B78D-8A00-2D65-2A8BC44EB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F121B-7930-75A4-F2C9-1B90A1C90CE1}"/>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87327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005BA-D5E5-4FA3-5ED6-95C92D4C56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453FAE-0170-5153-69FF-9306740ED8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BBC2ED-8E7C-A938-754D-3E5E2665B179}"/>
              </a:ext>
            </a:extLst>
          </p:cNvPr>
          <p:cNvSpPr>
            <a:spLocks noGrp="1"/>
          </p:cNvSpPr>
          <p:nvPr>
            <p:ph type="dt" sz="half" idx="10"/>
          </p:nvPr>
        </p:nvSpPr>
        <p:spPr/>
        <p:txBody>
          <a:bodyPr/>
          <a:lstStyle/>
          <a:p>
            <a:fld id="{4C9C13AA-E915-4E8C-94A6-F6E5FFB9DEBC}" type="datetime1">
              <a:rPr lang="en-US" smtClean="0"/>
              <a:t>4/27/2023</a:t>
            </a:fld>
            <a:endParaRPr lang="en-US"/>
          </a:p>
        </p:txBody>
      </p:sp>
      <p:sp>
        <p:nvSpPr>
          <p:cNvPr id="5" name="Footer Placeholder 4">
            <a:extLst>
              <a:ext uri="{FF2B5EF4-FFF2-40B4-BE49-F238E27FC236}">
                <a16:creationId xmlns:a16="http://schemas.microsoft.com/office/drawing/2014/main" id="{E76C971A-1036-A7F3-E10A-F741A5795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1294C-465F-99B8-9790-FD369C5D4B95}"/>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2094700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3080467"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957067"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080467" y="2478500"/>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8310733"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6248533"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8367733" y="2478504"/>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3080467" y="3825036"/>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957067"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3080467"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8367533" y="3825033"/>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6248533"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8367733"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4"/>
          <p:cNvSpPr/>
          <p:nvPr/>
        </p:nvSpPr>
        <p:spPr>
          <a:xfrm>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58008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B96E-1635-BCF6-BAF0-A306D07D0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380059-D41C-E7F1-89E2-3A6CE79F7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8436D-57DA-FA8F-64C7-AA0557907F80}"/>
              </a:ext>
            </a:extLst>
          </p:cNvPr>
          <p:cNvSpPr>
            <a:spLocks noGrp="1"/>
          </p:cNvSpPr>
          <p:nvPr>
            <p:ph type="dt" sz="half" idx="10"/>
          </p:nvPr>
        </p:nvSpPr>
        <p:spPr/>
        <p:txBody>
          <a:bodyPr/>
          <a:lstStyle/>
          <a:p>
            <a:fld id="{4B2DE1FD-2294-46F9-BE1F-BC9F1B2D9E78}" type="datetime1">
              <a:rPr lang="en-US" smtClean="0"/>
              <a:t>4/27/2023</a:t>
            </a:fld>
            <a:endParaRPr lang="en-US"/>
          </a:p>
        </p:txBody>
      </p:sp>
      <p:sp>
        <p:nvSpPr>
          <p:cNvPr id="5" name="Footer Placeholder 4">
            <a:extLst>
              <a:ext uri="{FF2B5EF4-FFF2-40B4-BE49-F238E27FC236}">
                <a16:creationId xmlns:a16="http://schemas.microsoft.com/office/drawing/2014/main" id="{DB76993A-25BB-5323-0F01-DB44D6F45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C1B0F-40AD-AAA6-3EF0-E4AE565BB61F}"/>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8680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F143-4BA2-8020-B003-DF757BD9B4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40F9A7-43D2-E331-041C-6CE85BFD9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6D9F02-746F-6C82-2101-5680A89F94AB}"/>
              </a:ext>
            </a:extLst>
          </p:cNvPr>
          <p:cNvSpPr>
            <a:spLocks noGrp="1"/>
          </p:cNvSpPr>
          <p:nvPr>
            <p:ph type="dt" sz="half" idx="10"/>
          </p:nvPr>
        </p:nvSpPr>
        <p:spPr/>
        <p:txBody>
          <a:bodyPr/>
          <a:lstStyle/>
          <a:p>
            <a:fld id="{654F1EF4-06C1-4042-8277-FDDCAE3528EC}" type="datetime1">
              <a:rPr lang="en-US" smtClean="0"/>
              <a:t>4/27/2023</a:t>
            </a:fld>
            <a:endParaRPr lang="en-US"/>
          </a:p>
        </p:txBody>
      </p:sp>
      <p:sp>
        <p:nvSpPr>
          <p:cNvPr id="5" name="Footer Placeholder 4">
            <a:extLst>
              <a:ext uri="{FF2B5EF4-FFF2-40B4-BE49-F238E27FC236}">
                <a16:creationId xmlns:a16="http://schemas.microsoft.com/office/drawing/2014/main" id="{46090397-2313-154F-6286-E7154E16C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3FF7F-4F54-7F03-A8A7-30DA673D31D6}"/>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266793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C57E-EE9F-9728-5105-85B2A2797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A93FC-E86D-9CD4-CAFB-A3A50E0537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F580D-16D8-D9C2-9895-917561E211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899ADA-851A-41C1-7CDE-ABF1E01833B5}"/>
              </a:ext>
            </a:extLst>
          </p:cNvPr>
          <p:cNvSpPr>
            <a:spLocks noGrp="1"/>
          </p:cNvSpPr>
          <p:nvPr>
            <p:ph type="dt" sz="half" idx="10"/>
          </p:nvPr>
        </p:nvSpPr>
        <p:spPr/>
        <p:txBody>
          <a:bodyPr/>
          <a:lstStyle/>
          <a:p>
            <a:fld id="{9AF0937C-D359-4AD1-9695-A45028C44CA8}" type="datetime1">
              <a:rPr lang="en-US" smtClean="0"/>
              <a:t>4/27/2023</a:t>
            </a:fld>
            <a:endParaRPr lang="en-US"/>
          </a:p>
        </p:txBody>
      </p:sp>
      <p:sp>
        <p:nvSpPr>
          <p:cNvPr id="6" name="Footer Placeholder 5">
            <a:extLst>
              <a:ext uri="{FF2B5EF4-FFF2-40B4-BE49-F238E27FC236}">
                <a16:creationId xmlns:a16="http://schemas.microsoft.com/office/drawing/2014/main" id="{EF0EEF74-F0A3-9C5E-6EAF-43DE2F7BA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C02E39-35BD-0016-E483-1CEEFBE4594A}"/>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06104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6B26-8E3B-1928-D0A7-EB31F041A2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9271AB-82B1-893E-0E76-B156F7F184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01374-A6B8-F1E7-FAAF-336B2BD289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EC60DA-FA70-4A50-63C3-275B9DE4C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3A4E99-B730-B5E6-47FD-98C00AFBC8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67B377-F51F-C76B-B6DD-97692DAAE374}"/>
              </a:ext>
            </a:extLst>
          </p:cNvPr>
          <p:cNvSpPr>
            <a:spLocks noGrp="1"/>
          </p:cNvSpPr>
          <p:nvPr>
            <p:ph type="dt" sz="half" idx="10"/>
          </p:nvPr>
        </p:nvSpPr>
        <p:spPr/>
        <p:txBody>
          <a:bodyPr/>
          <a:lstStyle/>
          <a:p>
            <a:fld id="{F4079F5F-3CF7-4793-BE19-EBB5C08659D1}" type="datetime1">
              <a:rPr lang="en-US" smtClean="0"/>
              <a:t>4/27/2023</a:t>
            </a:fld>
            <a:endParaRPr lang="en-US"/>
          </a:p>
        </p:txBody>
      </p:sp>
      <p:sp>
        <p:nvSpPr>
          <p:cNvPr id="8" name="Footer Placeholder 7">
            <a:extLst>
              <a:ext uri="{FF2B5EF4-FFF2-40B4-BE49-F238E27FC236}">
                <a16:creationId xmlns:a16="http://schemas.microsoft.com/office/drawing/2014/main" id="{A314BA76-362F-C910-9BCA-C7A4929A60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54C144-5074-E2E7-A6A8-E0F912602E09}"/>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287192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9118-FC60-02AE-FBE1-75997156AF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347B94-F1DB-4DAF-2807-DADCB26F2310}"/>
              </a:ext>
            </a:extLst>
          </p:cNvPr>
          <p:cNvSpPr>
            <a:spLocks noGrp="1"/>
          </p:cNvSpPr>
          <p:nvPr>
            <p:ph type="dt" sz="half" idx="10"/>
          </p:nvPr>
        </p:nvSpPr>
        <p:spPr/>
        <p:txBody>
          <a:bodyPr/>
          <a:lstStyle/>
          <a:p>
            <a:fld id="{8087966C-9628-4B7C-8315-06AF67FFADD5}" type="datetime1">
              <a:rPr lang="en-US" smtClean="0"/>
              <a:t>4/27/2023</a:t>
            </a:fld>
            <a:endParaRPr lang="en-US"/>
          </a:p>
        </p:txBody>
      </p:sp>
      <p:sp>
        <p:nvSpPr>
          <p:cNvPr id="4" name="Footer Placeholder 3">
            <a:extLst>
              <a:ext uri="{FF2B5EF4-FFF2-40B4-BE49-F238E27FC236}">
                <a16:creationId xmlns:a16="http://schemas.microsoft.com/office/drawing/2014/main" id="{AFEBC495-4C17-B483-4CE2-1FD1A469E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649212-0B68-CD7C-FD7A-5657386762A3}"/>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453522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B40B6-F94C-D98D-F156-0315BFDB145C}"/>
              </a:ext>
            </a:extLst>
          </p:cNvPr>
          <p:cNvSpPr>
            <a:spLocks noGrp="1"/>
          </p:cNvSpPr>
          <p:nvPr>
            <p:ph type="dt" sz="half" idx="10"/>
          </p:nvPr>
        </p:nvSpPr>
        <p:spPr/>
        <p:txBody>
          <a:bodyPr/>
          <a:lstStyle/>
          <a:p>
            <a:fld id="{DE78AEA0-C161-4602-9097-15997B981894}" type="datetime1">
              <a:rPr lang="en-US" smtClean="0"/>
              <a:t>4/27/2023</a:t>
            </a:fld>
            <a:endParaRPr lang="en-US"/>
          </a:p>
        </p:txBody>
      </p:sp>
      <p:sp>
        <p:nvSpPr>
          <p:cNvPr id="3" name="Footer Placeholder 2">
            <a:extLst>
              <a:ext uri="{FF2B5EF4-FFF2-40B4-BE49-F238E27FC236}">
                <a16:creationId xmlns:a16="http://schemas.microsoft.com/office/drawing/2014/main" id="{EE3F9BE2-AC12-75CC-6667-FD538C1936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2FEB9C-3A51-CDE9-623C-73FC818788F8}"/>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1066459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A645-0747-BE17-A703-F27E5A55B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2DF320-273C-86AE-12EE-3AD6A5020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0DD39D-C840-4A76-85DA-0A63918EC5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AC564A-A367-2906-F981-D39376CCE4D5}"/>
              </a:ext>
            </a:extLst>
          </p:cNvPr>
          <p:cNvSpPr>
            <a:spLocks noGrp="1"/>
          </p:cNvSpPr>
          <p:nvPr>
            <p:ph type="dt" sz="half" idx="10"/>
          </p:nvPr>
        </p:nvSpPr>
        <p:spPr/>
        <p:txBody>
          <a:bodyPr/>
          <a:lstStyle/>
          <a:p>
            <a:fld id="{78587B01-167C-4E6E-A513-8BD845AFED4A}" type="datetime1">
              <a:rPr lang="en-US" smtClean="0"/>
              <a:t>4/27/2023</a:t>
            </a:fld>
            <a:endParaRPr lang="en-US"/>
          </a:p>
        </p:txBody>
      </p:sp>
      <p:sp>
        <p:nvSpPr>
          <p:cNvPr id="6" name="Footer Placeholder 5">
            <a:extLst>
              <a:ext uri="{FF2B5EF4-FFF2-40B4-BE49-F238E27FC236}">
                <a16:creationId xmlns:a16="http://schemas.microsoft.com/office/drawing/2014/main" id="{3EDB06A2-D2FC-79FB-406B-6FEA5F5431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E70D0E-1EA9-4C74-0CFD-191B8FFF31B3}"/>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1430298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2C30-A333-0AAB-7E7A-938C79298C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5916A9-0D9F-530F-BE83-FC9BF4A40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9D6D79-41C5-F5A5-110B-8105B8587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C27AF-95F7-5BEC-9676-37ACFCA5BBFE}"/>
              </a:ext>
            </a:extLst>
          </p:cNvPr>
          <p:cNvSpPr>
            <a:spLocks noGrp="1"/>
          </p:cNvSpPr>
          <p:nvPr>
            <p:ph type="dt" sz="half" idx="10"/>
          </p:nvPr>
        </p:nvSpPr>
        <p:spPr/>
        <p:txBody>
          <a:bodyPr/>
          <a:lstStyle/>
          <a:p>
            <a:fld id="{B1AF756A-6D88-4AE9-83E1-990BB31D348E}" type="datetime1">
              <a:rPr lang="en-US" smtClean="0"/>
              <a:t>4/27/2023</a:t>
            </a:fld>
            <a:endParaRPr lang="en-US"/>
          </a:p>
        </p:txBody>
      </p:sp>
      <p:sp>
        <p:nvSpPr>
          <p:cNvPr id="6" name="Footer Placeholder 5">
            <a:extLst>
              <a:ext uri="{FF2B5EF4-FFF2-40B4-BE49-F238E27FC236}">
                <a16:creationId xmlns:a16="http://schemas.microsoft.com/office/drawing/2014/main" id="{D9390B25-E524-AD56-A02E-03901AFB09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9565C-681B-7D98-2564-24F6B4C2B729}"/>
              </a:ext>
            </a:extLst>
          </p:cNvPr>
          <p:cNvSpPr>
            <a:spLocks noGrp="1"/>
          </p:cNvSpPr>
          <p:nvPr>
            <p:ph type="sldNum" sz="quarter" idx="12"/>
          </p:nvPr>
        </p:nvSpPr>
        <p:spPr/>
        <p:txBody>
          <a:bodyPr/>
          <a:lstStyle/>
          <a:p>
            <a:fld id="{A06C264A-03B6-44A0-BE1D-CA8DBA4A3ABC}" type="slidenum">
              <a:rPr lang="en-US" smtClean="0"/>
              <a:t>‹#›</a:t>
            </a:fld>
            <a:endParaRPr lang="en-US"/>
          </a:p>
        </p:txBody>
      </p:sp>
    </p:spTree>
    <p:extLst>
      <p:ext uri="{BB962C8B-B14F-4D97-AF65-F5344CB8AC3E}">
        <p14:creationId xmlns:p14="http://schemas.microsoft.com/office/powerpoint/2010/main" val="303557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555DDC-01FD-D714-BFDC-F392F1035E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B6CCEC-08F4-C572-67F2-88C8A49493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D44A3-BF90-F936-F962-93529C1BA1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80A54-0DD9-4B34-A42B-6A607047A9E3}" type="datetime1">
              <a:rPr lang="en-US" smtClean="0"/>
              <a:t>4/27/2023</a:t>
            </a:fld>
            <a:endParaRPr lang="en-US"/>
          </a:p>
        </p:txBody>
      </p:sp>
      <p:sp>
        <p:nvSpPr>
          <p:cNvPr id="5" name="Footer Placeholder 4">
            <a:extLst>
              <a:ext uri="{FF2B5EF4-FFF2-40B4-BE49-F238E27FC236}">
                <a16:creationId xmlns:a16="http://schemas.microsoft.com/office/drawing/2014/main" id="{6A3250EB-1083-DC83-24C3-6B84249221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30CD5C-8DFE-5FBB-5B1E-6E7C05860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C264A-03B6-44A0-BE1D-CA8DBA4A3ABC}" type="slidenum">
              <a:rPr lang="en-US" smtClean="0"/>
              <a:t>‹#›</a:t>
            </a:fld>
            <a:endParaRPr lang="en-US"/>
          </a:p>
        </p:txBody>
      </p:sp>
    </p:spTree>
    <p:extLst>
      <p:ext uri="{BB962C8B-B14F-4D97-AF65-F5344CB8AC3E}">
        <p14:creationId xmlns:p14="http://schemas.microsoft.com/office/powerpoint/2010/main" val="311120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2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2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fleuret.org/public/lbdl.pdf" TargetMode="External"/><Relationship Id="rId3" Type="http://schemas.openxmlformats.org/officeDocument/2006/relationships/image" Target="../media/image34.jpeg"/><Relationship Id="rId7" Type="http://schemas.microsoft.com/office/2007/relationships/hdphoto" Target="../media/hdphoto2.wdp"/><Relationship Id="rId2" Type="http://schemas.openxmlformats.org/officeDocument/2006/relationships/hyperlink" Target="https://www.amazon.it/Hands-Machine-Learning-Scikit-learn-Tensorflow/dp/1492032646/ref=sr_1_2?__mk_it_IT=%C3%85M%C3%85%C5%BD%C3%95%C3%91&amp;crid=3LSMIKPTHQ21G&amp;keywords=Hands-on+Machine+Learning+with+Scikit-Learn%2C+Keras%2C+and+TensorFlow%3A&amp;qid=1682631033&amp;sprefix=hands-on+machine+learning+with+scikit-learn%2C+keras%2C+and+tensorflow+%2Caps%2C95&amp;sr=8-2" TargetMode="External"/><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hyperlink" Target="https://www.knowledgehut.com/blog/data-science/deep-learning-applications" TargetMode="External"/><Relationship Id="rId3" Type="http://schemas.microsoft.com/office/2007/relationships/hdphoto" Target="../media/hdphoto1.wdp"/><Relationship Id="rId7" Type="http://schemas.openxmlformats.org/officeDocument/2006/relationships/hyperlink" Target="https://global.infervision.com/product/19/"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oa.upm.es/65544/" TargetMode="External"/><Relationship Id="rId5" Type="http://schemas.openxmlformats.org/officeDocument/2006/relationships/hyperlink" Target="https://towardsdatascience.com/how-to-make-your-own-instagram-filter-with-facial-recognition-from-scratch-using-python-d3a42029e65b" TargetMode="External"/><Relationship Id="rId10" Type="http://schemas.openxmlformats.org/officeDocument/2006/relationships/hyperlink" Target="https://seon.io/resources/fraud-detection-with-machine-learning/#5-uses-cases-of-machine-learning-for-fraud-detection" TargetMode="External"/><Relationship Id="rId4" Type="http://schemas.openxmlformats.org/officeDocument/2006/relationships/hyperlink" Target="https://www.ibm.com/cloud/blog/ai-vs-machine-learning-vs-deep-learning-vs-neural-networks" TargetMode="External"/><Relationship Id="rId9" Type="http://schemas.openxmlformats.org/officeDocument/2006/relationships/hyperlink" Target="https://www.analyticssteps.com/blogs/8-applications-neural-network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hyperlink" Target="https://github.com/aserena7/Artificial-Neural-Networks-parthenope-university-course"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colab.research.google.com/"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serenaalderisi/" TargetMode="External"/><Relationship Id="rId3" Type="http://schemas.microsoft.com/office/2007/relationships/hdphoto" Target="../media/hdphoto1.wdp"/><Relationship Id="rId7" Type="http://schemas.openxmlformats.org/officeDocument/2006/relationships/hyperlink" Target="mailto:serena.alderisi@gmail.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slide" Target="slide18.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2.jpg"/><Relationship Id="rId7" Type="http://schemas.openxmlformats.org/officeDocument/2006/relationships/image" Target="../media/image14.gif"/><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3.jpg"/><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slide" Target="slide18.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404C32-6315-A179-F788-14A939EA4C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0144"/>
            <a:ext cx="12192000" cy="8132063"/>
          </a:xfrm>
        </p:spPr>
      </p:pic>
      <p:pic>
        <p:nvPicPr>
          <p:cNvPr id="5" name="Picture 4">
            <a:extLst>
              <a:ext uri="{FF2B5EF4-FFF2-40B4-BE49-F238E27FC236}">
                <a16:creationId xmlns:a16="http://schemas.microsoft.com/office/drawing/2014/main" id="{94BE609E-6EEA-BF77-D717-97296DC6783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28535" y="379556"/>
            <a:ext cx="2970752" cy="646331"/>
          </a:xfrm>
          <a:prstGeom prst="rect">
            <a:avLst/>
          </a:prstGeom>
        </p:spPr>
      </p:pic>
      <p:sp>
        <p:nvSpPr>
          <p:cNvPr id="9" name="TextBox 8">
            <a:extLst>
              <a:ext uri="{FF2B5EF4-FFF2-40B4-BE49-F238E27FC236}">
                <a16:creationId xmlns:a16="http://schemas.microsoft.com/office/drawing/2014/main" id="{0318AF98-D83A-A318-31FE-D28B8F48DC25}"/>
              </a:ext>
            </a:extLst>
          </p:cNvPr>
          <p:cNvSpPr txBox="1"/>
          <p:nvPr/>
        </p:nvSpPr>
        <p:spPr>
          <a:xfrm>
            <a:off x="8507002" y="3244334"/>
            <a:ext cx="3275744" cy="923330"/>
          </a:xfrm>
          <a:prstGeom prst="rect">
            <a:avLst/>
          </a:prstGeom>
          <a:noFill/>
        </p:spPr>
        <p:txBody>
          <a:bodyPr wrap="square">
            <a:spAutoFit/>
          </a:bodyPr>
          <a:lstStyle/>
          <a:p>
            <a:r>
              <a:rPr lang="es-ES" dirty="0">
                <a:solidFill>
                  <a:schemeClr val="bg1"/>
                </a:solidFill>
              </a:rPr>
              <a:t>ANALISI DI MERCATO 2022-2023</a:t>
            </a:r>
          </a:p>
          <a:p>
            <a:r>
              <a:rPr lang="es-ES" dirty="0">
                <a:solidFill>
                  <a:schemeClr val="bg1"/>
                </a:solidFill>
              </a:rPr>
              <a:t>SIAFA 28/04/2023</a:t>
            </a:r>
          </a:p>
          <a:p>
            <a:endParaRPr lang="es-ES" dirty="0">
              <a:solidFill>
                <a:schemeClr val="bg1"/>
              </a:solidFill>
            </a:endParaRPr>
          </a:p>
        </p:txBody>
      </p:sp>
      <p:sp>
        <p:nvSpPr>
          <p:cNvPr id="11" name="TextBox 10">
            <a:extLst>
              <a:ext uri="{FF2B5EF4-FFF2-40B4-BE49-F238E27FC236}">
                <a16:creationId xmlns:a16="http://schemas.microsoft.com/office/drawing/2014/main" id="{CD5139BF-6592-A398-A989-0C82DBA06C74}"/>
              </a:ext>
            </a:extLst>
          </p:cNvPr>
          <p:cNvSpPr txBox="1"/>
          <p:nvPr/>
        </p:nvSpPr>
        <p:spPr>
          <a:xfrm>
            <a:off x="5565487" y="5773136"/>
            <a:ext cx="6339793" cy="861774"/>
          </a:xfrm>
          <a:prstGeom prst="rect">
            <a:avLst/>
          </a:prstGeom>
          <a:noFill/>
        </p:spPr>
        <p:txBody>
          <a:bodyPr wrap="square">
            <a:spAutoFit/>
          </a:bodyPr>
          <a:lstStyle/>
          <a:p>
            <a:pPr algn="r"/>
            <a:r>
              <a:rPr lang="it-IT" sz="2400" dirty="0">
                <a:solidFill>
                  <a:srgbClr val="07A8FB"/>
                </a:solidFill>
              </a:rPr>
              <a:t>Serena Alderisi </a:t>
            </a:r>
          </a:p>
          <a:p>
            <a:pPr algn="r"/>
            <a:r>
              <a:rPr lang="it-IT" sz="2400" dirty="0">
                <a:solidFill>
                  <a:srgbClr val="07A8FB"/>
                </a:solidFill>
              </a:rPr>
              <a:t>M.Sc. Data Scientist</a:t>
            </a:r>
            <a:endParaRPr lang="en-US" sz="2400" dirty="0">
              <a:solidFill>
                <a:srgbClr val="07A8FB"/>
              </a:solidFill>
            </a:endParaRPr>
          </a:p>
        </p:txBody>
      </p:sp>
    </p:spTree>
    <p:extLst>
      <p:ext uri="{BB962C8B-B14F-4D97-AF65-F5344CB8AC3E}">
        <p14:creationId xmlns:p14="http://schemas.microsoft.com/office/powerpoint/2010/main" val="31410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Full Overview of Artificial Neural Networks (ANN)">
            <a:extLst>
              <a:ext uri="{FF2B5EF4-FFF2-40B4-BE49-F238E27FC236}">
                <a16:creationId xmlns:a16="http://schemas.microsoft.com/office/drawing/2014/main" id="{0877735F-B97B-5917-9363-1F2891415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059" y="70490"/>
            <a:ext cx="8414535" cy="52107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F39507A-6073-9822-2B1E-6B29E5760EF7}"/>
              </a:ext>
            </a:extLst>
          </p:cNvPr>
          <p:cNvSpPr/>
          <p:nvPr/>
        </p:nvSpPr>
        <p:spPr>
          <a:xfrm>
            <a:off x="0" y="4669211"/>
            <a:ext cx="12192000" cy="1687139"/>
          </a:xfrm>
          <a:prstGeom prst="rect">
            <a:avLst/>
          </a:prstGeom>
          <a:solidFill>
            <a:srgbClr val="078A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37748AB-3F39-2214-683D-06670BA0ECEB}"/>
              </a:ext>
            </a:extLst>
          </p:cNvPr>
          <p:cNvSpPr>
            <a:spLocks noGrp="1"/>
          </p:cNvSpPr>
          <p:nvPr>
            <p:ph type="sldNum" sz="quarter" idx="12"/>
          </p:nvPr>
        </p:nvSpPr>
        <p:spPr/>
        <p:txBody>
          <a:bodyPr/>
          <a:lstStyle/>
          <a:p>
            <a:fld id="{A06C264A-03B6-44A0-BE1D-CA8DBA4A3ABC}" type="slidenum">
              <a:rPr lang="en-US" smtClean="0"/>
              <a:t>10</a:t>
            </a:fld>
            <a:endParaRPr lang="en-US"/>
          </a:p>
        </p:txBody>
      </p:sp>
      <p:sp>
        <p:nvSpPr>
          <p:cNvPr id="7" name="TextBox 6">
            <a:extLst>
              <a:ext uri="{FF2B5EF4-FFF2-40B4-BE49-F238E27FC236}">
                <a16:creationId xmlns:a16="http://schemas.microsoft.com/office/drawing/2014/main" id="{84D37BBF-F233-0E5D-13C2-D652103D3623}"/>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What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is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an</a:t>
            </a:r>
            <a:r>
              <a:rPr lang="es-ES" sz="4400" dirty="0">
                <a:solidFill>
                  <a:srgbClr val="4472C4"/>
                </a:solidFill>
                <a:latin typeface="Calibri Light" panose="020F0302020204030204"/>
                <a:ea typeface="+mj-ea"/>
                <a:cs typeface="+mj-cs"/>
              </a:rPr>
              <a:t> ANN?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9" name="TextBox 8">
            <a:extLst>
              <a:ext uri="{FF2B5EF4-FFF2-40B4-BE49-F238E27FC236}">
                <a16:creationId xmlns:a16="http://schemas.microsoft.com/office/drawing/2014/main" id="{FD96A5C8-C7FF-CAAE-8B03-B86B9A4FA3B2}"/>
              </a:ext>
            </a:extLst>
          </p:cNvPr>
          <p:cNvSpPr txBox="1"/>
          <p:nvPr/>
        </p:nvSpPr>
        <p:spPr>
          <a:xfrm>
            <a:off x="148214" y="4909098"/>
            <a:ext cx="11893098" cy="1323439"/>
          </a:xfrm>
          <a:prstGeom prst="rect">
            <a:avLst/>
          </a:prstGeom>
          <a:noFill/>
        </p:spPr>
        <p:txBody>
          <a:bodyPr wrap="square">
            <a:spAutoFit/>
          </a:bodyPr>
          <a:lstStyle/>
          <a:p>
            <a:r>
              <a:rPr lang="en-US" sz="2000" b="0" i="0" dirty="0">
                <a:solidFill>
                  <a:schemeClr val="bg1"/>
                </a:solidFill>
                <a:effectLst/>
              </a:rPr>
              <a:t>An artificial neural network (ANN) is a type of machine learning algorithm that is loosely based on the structure and function of the human brain. </a:t>
            </a:r>
          </a:p>
          <a:p>
            <a:r>
              <a:rPr lang="en-US" sz="2000" b="0" i="0" dirty="0">
                <a:solidFill>
                  <a:schemeClr val="bg1"/>
                </a:solidFill>
                <a:effectLst/>
              </a:rPr>
              <a:t>ANNs consist of interconnected nodes, or "neurons", that are organized into layers. Exactly like the human brain, ANN work by processing data through a series of interconnected nodes, or "neurons".</a:t>
            </a:r>
            <a:endParaRPr lang="en-US" sz="2000" dirty="0">
              <a:solidFill>
                <a:schemeClr val="bg1"/>
              </a:solidFill>
            </a:endParaRPr>
          </a:p>
        </p:txBody>
      </p:sp>
      <p:pic>
        <p:nvPicPr>
          <p:cNvPr id="3" name="Picture 2">
            <a:extLst>
              <a:ext uri="{FF2B5EF4-FFF2-40B4-BE49-F238E27FC236}">
                <a16:creationId xmlns:a16="http://schemas.microsoft.com/office/drawing/2014/main" id="{E968AF4E-6733-23FD-13AC-D9920C7F912B}"/>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Tree>
    <p:extLst>
      <p:ext uri="{BB962C8B-B14F-4D97-AF65-F5344CB8AC3E}">
        <p14:creationId xmlns:p14="http://schemas.microsoft.com/office/powerpoint/2010/main" val="199093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07ACFF-B6F5-F0F0-B34F-1571E796EC10}"/>
              </a:ext>
            </a:extLst>
          </p:cNvPr>
          <p:cNvSpPr/>
          <p:nvPr/>
        </p:nvSpPr>
        <p:spPr>
          <a:xfrm>
            <a:off x="0" y="4578518"/>
            <a:ext cx="12400908" cy="1712431"/>
          </a:xfrm>
          <a:prstGeom prst="rect">
            <a:avLst/>
          </a:prstGeom>
          <a:solidFill>
            <a:srgbClr val="07A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563ACDD-AB1F-6D1D-1BB4-F9FD0447F1EE}"/>
              </a:ext>
            </a:extLst>
          </p:cNvPr>
          <p:cNvSpPr>
            <a:spLocks noGrp="1"/>
          </p:cNvSpPr>
          <p:nvPr>
            <p:ph type="sldNum" sz="quarter" idx="12"/>
          </p:nvPr>
        </p:nvSpPr>
        <p:spPr/>
        <p:txBody>
          <a:bodyPr/>
          <a:lstStyle/>
          <a:p>
            <a:fld id="{A06C264A-03B6-44A0-BE1D-CA8DBA4A3ABC}" type="slidenum">
              <a:rPr lang="en-US" smtClean="0"/>
              <a:t>11</a:t>
            </a:fld>
            <a:endParaRPr lang="en-US"/>
          </a:p>
        </p:txBody>
      </p:sp>
      <p:pic>
        <p:nvPicPr>
          <p:cNvPr id="5" name="Picture 4">
            <a:extLst>
              <a:ext uri="{FF2B5EF4-FFF2-40B4-BE49-F238E27FC236}">
                <a16:creationId xmlns:a16="http://schemas.microsoft.com/office/drawing/2014/main" id="{7F0C02DB-25A9-8793-32F0-C8442A077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979" y="933239"/>
            <a:ext cx="4934674" cy="3505918"/>
          </a:xfrm>
          <a:prstGeom prst="rect">
            <a:avLst/>
          </a:prstGeom>
        </p:spPr>
      </p:pic>
      <p:pic>
        <p:nvPicPr>
          <p:cNvPr id="6" name="Picture 5">
            <a:extLst>
              <a:ext uri="{FF2B5EF4-FFF2-40B4-BE49-F238E27FC236}">
                <a16:creationId xmlns:a16="http://schemas.microsoft.com/office/drawing/2014/main" id="{1BD7B590-9DED-315B-BDF5-9188A904BA3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8" name="TextBox 7">
            <a:extLst>
              <a:ext uri="{FF2B5EF4-FFF2-40B4-BE49-F238E27FC236}">
                <a16:creationId xmlns:a16="http://schemas.microsoft.com/office/drawing/2014/main" id="{5198D61C-B9A0-3E57-D1E3-32AE03CE45A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General ANN </a:t>
            </a:r>
            <a:r>
              <a:rPr lang="es-ES" sz="4400" dirty="0" err="1">
                <a:solidFill>
                  <a:srgbClr val="4472C4"/>
                </a:solidFill>
                <a:latin typeface="Calibri Light" panose="020F0302020204030204"/>
                <a:ea typeface="+mj-ea"/>
                <a:cs typeface="+mj-cs"/>
              </a:rPr>
              <a:t>structure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2" name="TextBox 1">
            <a:extLst>
              <a:ext uri="{FF2B5EF4-FFF2-40B4-BE49-F238E27FC236}">
                <a16:creationId xmlns:a16="http://schemas.microsoft.com/office/drawing/2014/main" id="{6D61D651-0971-CD8E-CF5B-541BBFDD03DC}"/>
              </a:ext>
            </a:extLst>
          </p:cNvPr>
          <p:cNvSpPr txBox="1"/>
          <p:nvPr/>
        </p:nvSpPr>
        <p:spPr>
          <a:xfrm>
            <a:off x="292631" y="4659733"/>
            <a:ext cx="11606738" cy="1631216"/>
          </a:xfrm>
          <a:prstGeom prst="rect">
            <a:avLst/>
          </a:prstGeom>
          <a:noFill/>
        </p:spPr>
        <p:txBody>
          <a:bodyPr wrap="square">
            <a:spAutoFit/>
          </a:bodyPr>
          <a:lstStyle/>
          <a:p>
            <a:pPr algn="l"/>
            <a:r>
              <a:rPr lang="en-US" sz="2000" b="0" i="0" dirty="0">
                <a:solidFill>
                  <a:schemeClr val="bg1"/>
                </a:solidFill>
                <a:effectLst/>
              </a:rPr>
              <a:t>The first layer is the input layer, where the information is known. The input layer receives data and passes it to one or more hidden layers, which process the data and pass it on to the output layer.</a:t>
            </a:r>
          </a:p>
          <a:p>
            <a:pPr algn="l"/>
            <a:r>
              <a:rPr lang="en-US" sz="2000" b="0" i="0" dirty="0">
                <a:solidFill>
                  <a:schemeClr val="bg1"/>
                </a:solidFill>
                <a:effectLst/>
              </a:rPr>
              <a:t>The last layer is the output layer, which directly links to the target value that the model attempts to predict.</a:t>
            </a:r>
          </a:p>
          <a:p>
            <a:pPr algn="l"/>
            <a:r>
              <a:rPr lang="en-US" sz="2000" b="0" i="0" dirty="0">
                <a:solidFill>
                  <a:schemeClr val="bg1"/>
                </a:solidFill>
                <a:effectLst/>
              </a:rPr>
              <a:t>The parameter of the ANN are adjusted during the training process in order to minimize a loss function, which measures how well the network is performing on a particular task.</a:t>
            </a:r>
          </a:p>
        </p:txBody>
      </p:sp>
    </p:spTree>
    <p:extLst>
      <p:ext uri="{BB962C8B-B14F-4D97-AF65-F5344CB8AC3E}">
        <p14:creationId xmlns:p14="http://schemas.microsoft.com/office/powerpoint/2010/main" val="191763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AFD9F0F-9CCB-1C92-4CA5-D0B420338420}"/>
              </a:ext>
            </a:extLst>
          </p:cNvPr>
          <p:cNvSpPr/>
          <p:nvPr/>
        </p:nvSpPr>
        <p:spPr>
          <a:xfrm>
            <a:off x="7860626" y="4402296"/>
            <a:ext cx="1048831" cy="514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Stock image dog looking concerned | Dog images, Silly dogs, Goofy dog">
            <a:extLst>
              <a:ext uri="{FF2B5EF4-FFF2-40B4-BE49-F238E27FC236}">
                <a16:creationId xmlns:a16="http://schemas.microsoft.com/office/drawing/2014/main" id="{D8FB26EE-144F-58B1-819F-F3F6033F9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9457" y="3026633"/>
            <a:ext cx="1762415" cy="27513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563ACDD-AB1F-6D1D-1BB4-F9FD0447F1EE}"/>
              </a:ext>
            </a:extLst>
          </p:cNvPr>
          <p:cNvSpPr>
            <a:spLocks noGrp="1"/>
          </p:cNvSpPr>
          <p:nvPr>
            <p:ph type="sldNum" sz="quarter" idx="12"/>
          </p:nvPr>
        </p:nvSpPr>
        <p:spPr/>
        <p:txBody>
          <a:bodyPr/>
          <a:lstStyle/>
          <a:p>
            <a:fld id="{A06C264A-03B6-44A0-BE1D-CA8DBA4A3ABC}" type="slidenum">
              <a:rPr lang="en-US" smtClean="0"/>
              <a:t>12</a:t>
            </a:fld>
            <a:endParaRPr lang="en-US"/>
          </a:p>
        </p:txBody>
      </p:sp>
      <p:pic>
        <p:nvPicPr>
          <p:cNvPr id="6" name="Picture 5">
            <a:extLst>
              <a:ext uri="{FF2B5EF4-FFF2-40B4-BE49-F238E27FC236}">
                <a16:creationId xmlns:a16="http://schemas.microsoft.com/office/drawing/2014/main" id="{1BD7B590-9DED-315B-BDF5-9188A904BA3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8" name="TextBox 7">
            <a:extLst>
              <a:ext uri="{FF2B5EF4-FFF2-40B4-BE49-F238E27FC236}">
                <a16:creationId xmlns:a16="http://schemas.microsoft.com/office/drawing/2014/main" id="{5198D61C-B9A0-3E57-D1E3-32AE03CE45A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General ANN </a:t>
            </a:r>
            <a:r>
              <a:rPr lang="es-ES" sz="4400" dirty="0" err="1">
                <a:solidFill>
                  <a:srgbClr val="4472C4"/>
                </a:solidFill>
                <a:latin typeface="Calibri Light" panose="020F0302020204030204"/>
                <a:ea typeface="+mj-ea"/>
                <a:cs typeface="+mj-cs"/>
              </a:rPr>
              <a:t>structure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7F0C02DB-25A9-8793-32F0-C8442A077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531" y="3151973"/>
            <a:ext cx="4767209" cy="3386939"/>
          </a:xfrm>
          <a:prstGeom prst="rect">
            <a:avLst/>
          </a:prstGeom>
        </p:spPr>
      </p:pic>
      <p:pic>
        <p:nvPicPr>
          <p:cNvPr id="6154" name="Picture 10" descr="a funny chihuahua face foto de Stock | Adobe Stock">
            <a:extLst>
              <a:ext uri="{FF2B5EF4-FFF2-40B4-BE49-F238E27FC236}">
                <a16:creationId xmlns:a16="http://schemas.microsoft.com/office/drawing/2014/main" id="{A281F69F-81FC-4062-13CC-C03D9A042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182" y="4012241"/>
            <a:ext cx="1660239" cy="143272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29775E2-4330-8100-64AD-9740004CC018}"/>
              </a:ext>
            </a:extLst>
          </p:cNvPr>
          <p:cNvSpPr txBox="1"/>
          <p:nvPr/>
        </p:nvSpPr>
        <p:spPr>
          <a:xfrm>
            <a:off x="7860626" y="4481653"/>
            <a:ext cx="1179869" cy="369332"/>
          </a:xfrm>
          <a:prstGeom prst="rect">
            <a:avLst/>
          </a:prstGeom>
          <a:noFill/>
        </p:spPr>
        <p:txBody>
          <a:bodyPr wrap="square">
            <a:spAutoFit/>
          </a:bodyPr>
          <a:lstStyle/>
          <a:p>
            <a:r>
              <a:rPr lang="es-ES" dirty="0">
                <a:solidFill>
                  <a:schemeClr val="bg1"/>
                </a:solidFill>
                <a:latin typeface="Söhne"/>
              </a:rPr>
              <a:t>D</a:t>
            </a:r>
            <a:r>
              <a:rPr lang="en-US" dirty="0" err="1">
                <a:solidFill>
                  <a:schemeClr val="bg1"/>
                </a:solidFill>
                <a:latin typeface="Söhne"/>
              </a:rPr>
              <a:t>og</a:t>
            </a:r>
            <a:r>
              <a:rPr lang="en-US" dirty="0">
                <a:solidFill>
                  <a:schemeClr val="bg1"/>
                </a:solidFill>
                <a:latin typeface="Söhne"/>
              </a:rPr>
              <a:t>: 60%</a:t>
            </a:r>
            <a:endParaRPr lang="en-US" dirty="0">
              <a:solidFill>
                <a:schemeClr val="bg1"/>
              </a:solidFill>
            </a:endParaRPr>
          </a:p>
        </p:txBody>
      </p:sp>
      <p:pic>
        <p:nvPicPr>
          <p:cNvPr id="6146" name="Picture 2" descr="What does your cat mean by 'miaow'? Let Japan's pet guru ...">
            <a:extLst>
              <a:ext uri="{FF2B5EF4-FFF2-40B4-BE49-F238E27FC236}">
                <a16:creationId xmlns:a16="http://schemas.microsoft.com/office/drawing/2014/main" id="{53587E87-4747-0676-CA63-BEE2A144E8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089" r="17940"/>
          <a:stretch/>
        </p:blipFill>
        <p:spPr bwMode="auto">
          <a:xfrm>
            <a:off x="7871629" y="5444968"/>
            <a:ext cx="2008765" cy="12765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627AABD9-C29C-90AF-4461-32F410466735}"/>
              </a:ext>
            </a:extLst>
          </p:cNvPr>
          <p:cNvSpPr/>
          <p:nvPr/>
        </p:nvSpPr>
        <p:spPr>
          <a:xfrm>
            <a:off x="7484220" y="5187577"/>
            <a:ext cx="1048831" cy="514782"/>
          </a:xfrm>
          <a:prstGeom prst="roundRect">
            <a:avLst>
              <a:gd name="adj" fmla="val 32634"/>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AAA89D9-FBD3-A8D0-8EDE-5047B7C5D78F}"/>
              </a:ext>
            </a:extLst>
          </p:cNvPr>
          <p:cNvSpPr txBox="1"/>
          <p:nvPr/>
        </p:nvSpPr>
        <p:spPr>
          <a:xfrm>
            <a:off x="7541385" y="5260302"/>
            <a:ext cx="1179869" cy="369332"/>
          </a:xfrm>
          <a:prstGeom prst="rect">
            <a:avLst/>
          </a:prstGeom>
          <a:noFill/>
        </p:spPr>
        <p:txBody>
          <a:bodyPr wrap="square">
            <a:spAutoFit/>
          </a:bodyPr>
          <a:lstStyle/>
          <a:p>
            <a:r>
              <a:rPr lang="es-ES" dirty="0">
                <a:solidFill>
                  <a:schemeClr val="bg1"/>
                </a:solidFill>
                <a:latin typeface="Söhne"/>
              </a:rPr>
              <a:t>Cat</a:t>
            </a:r>
            <a:r>
              <a:rPr lang="en-US" dirty="0">
                <a:solidFill>
                  <a:schemeClr val="bg1"/>
                </a:solidFill>
                <a:latin typeface="Söhne"/>
              </a:rPr>
              <a:t>: 40%</a:t>
            </a:r>
            <a:endParaRPr lang="en-US" dirty="0">
              <a:solidFill>
                <a:schemeClr val="bg1"/>
              </a:solidFill>
            </a:endParaRPr>
          </a:p>
        </p:txBody>
      </p:sp>
      <p:sp>
        <p:nvSpPr>
          <p:cNvPr id="20" name="Rectangle 19">
            <a:extLst>
              <a:ext uri="{FF2B5EF4-FFF2-40B4-BE49-F238E27FC236}">
                <a16:creationId xmlns:a16="http://schemas.microsoft.com/office/drawing/2014/main" id="{ABE7F6E6-1EA0-30D2-8C8C-0334FACFD0FD}"/>
              </a:ext>
            </a:extLst>
          </p:cNvPr>
          <p:cNvSpPr/>
          <p:nvPr/>
        </p:nvSpPr>
        <p:spPr>
          <a:xfrm>
            <a:off x="0" y="1154399"/>
            <a:ext cx="12400908" cy="1712431"/>
          </a:xfrm>
          <a:prstGeom prst="rect">
            <a:avLst/>
          </a:prstGeom>
          <a:solidFill>
            <a:srgbClr val="07A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0CB2E8C-448B-373C-EC27-F65146EB42A8}"/>
              </a:ext>
            </a:extLst>
          </p:cNvPr>
          <p:cNvSpPr txBox="1"/>
          <p:nvPr/>
        </p:nvSpPr>
        <p:spPr>
          <a:xfrm>
            <a:off x="104454" y="1241995"/>
            <a:ext cx="12192000" cy="1465027"/>
          </a:xfrm>
          <a:prstGeom prst="rect">
            <a:avLst/>
          </a:prstGeom>
          <a:noFill/>
        </p:spPr>
        <p:txBody>
          <a:bodyPr wrap="square">
            <a:spAutoFit/>
          </a:bodyPr>
          <a:lstStyle/>
          <a:p>
            <a:pPr algn="l"/>
            <a:r>
              <a:rPr lang="en-US" sz="1800" b="0" i="0" dirty="0">
                <a:solidFill>
                  <a:schemeClr val="bg1"/>
                </a:solidFill>
                <a:effectLst/>
              </a:rPr>
              <a:t>The first layer is the input layer, where the information is known. The input layer receives data and passes it to one or more hidden layers, which process the data and pass it on to the output layer.</a:t>
            </a:r>
          </a:p>
          <a:p>
            <a:pPr algn="l"/>
            <a:r>
              <a:rPr lang="en-US" sz="1800" b="0" i="0" dirty="0">
                <a:solidFill>
                  <a:schemeClr val="bg1"/>
                </a:solidFill>
                <a:effectLst/>
              </a:rPr>
              <a:t>The last layer is the output layer, which directly links to the target value that the model attempts to predict.</a:t>
            </a:r>
          </a:p>
          <a:p>
            <a:pPr algn="l"/>
            <a:r>
              <a:rPr lang="en-US" sz="1800" b="0" i="0" dirty="0">
                <a:solidFill>
                  <a:schemeClr val="bg1"/>
                </a:solidFill>
                <a:effectLst/>
              </a:rPr>
              <a:t>The parameter of the ANN are adjusted during the training process in order to minimize a loss function, which measures how well the network is performing on a particular task.</a:t>
            </a:r>
          </a:p>
        </p:txBody>
      </p:sp>
    </p:spTree>
    <p:extLst>
      <p:ext uri="{BB962C8B-B14F-4D97-AF65-F5344CB8AC3E}">
        <p14:creationId xmlns:p14="http://schemas.microsoft.com/office/powerpoint/2010/main" val="874553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AFD9F0F-9CCB-1C92-4CA5-D0B420338420}"/>
              </a:ext>
            </a:extLst>
          </p:cNvPr>
          <p:cNvSpPr/>
          <p:nvPr/>
        </p:nvSpPr>
        <p:spPr>
          <a:xfrm>
            <a:off x="7860626" y="4402296"/>
            <a:ext cx="1048831" cy="514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Stock image dog looking concerned | Dog images, Silly dogs, Goofy dog">
            <a:extLst>
              <a:ext uri="{FF2B5EF4-FFF2-40B4-BE49-F238E27FC236}">
                <a16:creationId xmlns:a16="http://schemas.microsoft.com/office/drawing/2014/main" id="{D8FB26EE-144F-58B1-819F-F3F6033F9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9457" y="3026633"/>
            <a:ext cx="1762415" cy="27513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563ACDD-AB1F-6D1D-1BB4-F9FD0447F1EE}"/>
              </a:ext>
            </a:extLst>
          </p:cNvPr>
          <p:cNvSpPr>
            <a:spLocks noGrp="1"/>
          </p:cNvSpPr>
          <p:nvPr>
            <p:ph type="sldNum" sz="quarter" idx="12"/>
          </p:nvPr>
        </p:nvSpPr>
        <p:spPr/>
        <p:txBody>
          <a:bodyPr/>
          <a:lstStyle/>
          <a:p>
            <a:fld id="{A06C264A-03B6-44A0-BE1D-CA8DBA4A3ABC}" type="slidenum">
              <a:rPr lang="en-US" smtClean="0"/>
              <a:t>13</a:t>
            </a:fld>
            <a:endParaRPr lang="en-US"/>
          </a:p>
        </p:txBody>
      </p:sp>
      <p:pic>
        <p:nvPicPr>
          <p:cNvPr id="6" name="Picture 5">
            <a:extLst>
              <a:ext uri="{FF2B5EF4-FFF2-40B4-BE49-F238E27FC236}">
                <a16:creationId xmlns:a16="http://schemas.microsoft.com/office/drawing/2014/main" id="{1BD7B590-9DED-315B-BDF5-9188A904BA3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8" name="TextBox 7">
            <a:extLst>
              <a:ext uri="{FF2B5EF4-FFF2-40B4-BE49-F238E27FC236}">
                <a16:creationId xmlns:a16="http://schemas.microsoft.com/office/drawing/2014/main" id="{5198D61C-B9A0-3E57-D1E3-32AE03CE45A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General ANN </a:t>
            </a:r>
            <a:r>
              <a:rPr lang="es-ES" sz="4400" dirty="0" err="1">
                <a:solidFill>
                  <a:srgbClr val="4472C4"/>
                </a:solidFill>
                <a:latin typeface="Calibri Light" panose="020F0302020204030204"/>
                <a:ea typeface="+mj-ea"/>
                <a:cs typeface="+mj-cs"/>
              </a:rPr>
              <a:t>structure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7F0C02DB-25A9-8793-32F0-C8442A077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531" y="3151973"/>
            <a:ext cx="4767209" cy="3386939"/>
          </a:xfrm>
          <a:prstGeom prst="rect">
            <a:avLst/>
          </a:prstGeom>
        </p:spPr>
      </p:pic>
      <p:sp>
        <p:nvSpPr>
          <p:cNvPr id="10" name="Rectangle 9">
            <a:extLst>
              <a:ext uri="{FF2B5EF4-FFF2-40B4-BE49-F238E27FC236}">
                <a16:creationId xmlns:a16="http://schemas.microsoft.com/office/drawing/2014/main" id="{BB125A4A-EC4A-221D-F580-C6A8F5B107F3}"/>
              </a:ext>
            </a:extLst>
          </p:cNvPr>
          <p:cNvSpPr/>
          <p:nvPr/>
        </p:nvSpPr>
        <p:spPr>
          <a:xfrm>
            <a:off x="0" y="1210415"/>
            <a:ext cx="12192000" cy="18904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i="0" dirty="0">
                <a:solidFill>
                  <a:schemeClr val="bg1"/>
                </a:solidFill>
                <a:effectLst/>
                <a:latin typeface="Söhne"/>
              </a:rPr>
              <a:t>Feedforward neural networks (FFNNs) </a:t>
            </a:r>
          </a:p>
          <a:p>
            <a:r>
              <a:rPr lang="en-US" sz="1800" dirty="0">
                <a:solidFill>
                  <a:schemeClr val="bg1"/>
                </a:solidFill>
                <a:latin typeface="Söhne"/>
              </a:rPr>
              <a:t>P</a:t>
            </a:r>
            <a:r>
              <a:rPr lang="en-US" sz="1800" b="0" i="0" dirty="0">
                <a:solidFill>
                  <a:schemeClr val="bg1"/>
                </a:solidFill>
                <a:effectLst/>
                <a:latin typeface="Söhne"/>
              </a:rPr>
              <a:t>rimarily used for tasks such as classification, regression, and prediction. </a:t>
            </a:r>
          </a:p>
          <a:p>
            <a:r>
              <a:rPr lang="en-US" sz="1800" b="0" i="0" dirty="0">
                <a:solidFill>
                  <a:schemeClr val="bg1"/>
                </a:solidFill>
                <a:effectLst/>
                <a:latin typeface="Söhne"/>
              </a:rPr>
              <a:t>FFNNs consist of multiple layers of interconnected neurons, with each layer passing its output to the next layer without any feedback connections. The input data flows in one direction, from the input layer to the output layer. These networks are "feedforward" because the data only moves forward through the layers, without any feedback or loops.</a:t>
            </a:r>
            <a:endParaRPr lang="en-US" sz="1800" dirty="0">
              <a:solidFill>
                <a:schemeClr val="bg1"/>
              </a:solidFill>
            </a:endParaRPr>
          </a:p>
        </p:txBody>
      </p:sp>
      <p:pic>
        <p:nvPicPr>
          <p:cNvPr id="6154" name="Picture 10" descr="a funny chihuahua face foto de Stock | Adobe Stock">
            <a:extLst>
              <a:ext uri="{FF2B5EF4-FFF2-40B4-BE49-F238E27FC236}">
                <a16:creationId xmlns:a16="http://schemas.microsoft.com/office/drawing/2014/main" id="{A281F69F-81FC-4062-13CC-C03D9A042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182" y="4012241"/>
            <a:ext cx="1660239" cy="143272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29775E2-4330-8100-64AD-9740004CC018}"/>
              </a:ext>
            </a:extLst>
          </p:cNvPr>
          <p:cNvSpPr txBox="1"/>
          <p:nvPr/>
        </p:nvSpPr>
        <p:spPr>
          <a:xfrm>
            <a:off x="7860626" y="4481653"/>
            <a:ext cx="1179869" cy="369332"/>
          </a:xfrm>
          <a:prstGeom prst="rect">
            <a:avLst/>
          </a:prstGeom>
          <a:noFill/>
        </p:spPr>
        <p:txBody>
          <a:bodyPr wrap="square">
            <a:spAutoFit/>
          </a:bodyPr>
          <a:lstStyle/>
          <a:p>
            <a:r>
              <a:rPr lang="es-ES" dirty="0">
                <a:solidFill>
                  <a:schemeClr val="bg1"/>
                </a:solidFill>
                <a:latin typeface="Söhne"/>
              </a:rPr>
              <a:t>D</a:t>
            </a:r>
            <a:r>
              <a:rPr lang="en-US" dirty="0" err="1">
                <a:solidFill>
                  <a:schemeClr val="bg1"/>
                </a:solidFill>
                <a:latin typeface="Söhne"/>
              </a:rPr>
              <a:t>og</a:t>
            </a:r>
            <a:r>
              <a:rPr lang="en-US" dirty="0">
                <a:solidFill>
                  <a:schemeClr val="bg1"/>
                </a:solidFill>
                <a:latin typeface="Söhne"/>
              </a:rPr>
              <a:t>: 60%</a:t>
            </a:r>
            <a:endParaRPr lang="en-US" dirty="0">
              <a:solidFill>
                <a:schemeClr val="bg1"/>
              </a:solidFill>
            </a:endParaRPr>
          </a:p>
        </p:txBody>
      </p:sp>
      <p:pic>
        <p:nvPicPr>
          <p:cNvPr id="6146" name="Picture 2" descr="What does your cat mean by 'miaow'? Let Japan's pet guru ...">
            <a:extLst>
              <a:ext uri="{FF2B5EF4-FFF2-40B4-BE49-F238E27FC236}">
                <a16:creationId xmlns:a16="http://schemas.microsoft.com/office/drawing/2014/main" id="{53587E87-4747-0676-CA63-BEE2A144E8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089" r="17940"/>
          <a:stretch/>
        </p:blipFill>
        <p:spPr bwMode="auto">
          <a:xfrm>
            <a:off x="7871629" y="5444968"/>
            <a:ext cx="2008765" cy="12765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627AABD9-C29C-90AF-4461-32F410466735}"/>
              </a:ext>
            </a:extLst>
          </p:cNvPr>
          <p:cNvSpPr/>
          <p:nvPr/>
        </p:nvSpPr>
        <p:spPr>
          <a:xfrm>
            <a:off x="7484220" y="5187577"/>
            <a:ext cx="1048831" cy="514782"/>
          </a:xfrm>
          <a:prstGeom prst="roundRect">
            <a:avLst>
              <a:gd name="adj" fmla="val 32634"/>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AAA89D9-FBD3-A8D0-8EDE-5047B7C5D78F}"/>
              </a:ext>
            </a:extLst>
          </p:cNvPr>
          <p:cNvSpPr txBox="1"/>
          <p:nvPr/>
        </p:nvSpPr>
        <p:spPr>
          <a:xfrm>
            <a:off x="7541385" y="5260302"/>
            <a:ext cx="1179869" cy="369332"/>
          </a:xfrm>
          <a:prstGeom prst="rect">
            <a:avLst/>
          </a:prstGeom>
          <a:noFill/>
        </p:spPr>
        <p:txBody>
          <a:bodyPr wrap="square">
            <a:spAutoFit/>
          </a:bodyPr>
          <a:lstStyle/>
          <a:p>
            <a:r>
              <a:rPr lang="es-ES" dirty="0">
                <a:solidFill>
                  <a:schemeClr val="bg1"/>
                </a:solidFill>
                <a:latin typeface="Söhne"/>
              </a:rPr>
              <a:t>Cat</a:t>
            </a:r>
            <a:r>
              <a:rPr lang="en-US" dirty="0">
                <a:solidFill>
                  <a:schemeClr val="bg1"/>
                </a:solidFill>
                <a:latin typeface="Söhne"/>
              </a:rPr>
              <a:t>: 40%</a:t>
            </a:r>
            <a:endParaRPr lang="en-US" dirty="0">
              <a:solidFill>
                <a:schemeClr val="bg1"/>
              </a:solidFill>
            </a:endParaRPr>
          </a:p>
        </p:txBody>
      </p:sp>
    </p:spTree>
    <p:extLst>
      <p:ext uri="{BB962C8B-B14F-4D97-AF65-F5344CB8AC3E}">
        <p14:creationId xmlns:p14="http://schemas.microsoft.com/office/powerpoint/2010/main" val="111233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B0D7BC9C-38E5-3175-5A30-B311D1FAA28D}"/>
              </a:ext>
            </a:extLst>
          </p:cNvPr>
          <p:cNvSpPr/>
          <p:nvPr/>
        </p:nvSpPr>
        <p:spPr>
          <a:xfrm>
            <a:off x="0" y="5352836"/>
            <a:ext cx="12400908" cy="109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AB7731E-7ABB-192F-A7FB-B8EC0C32F465}"/>
              </a:ext>
            </a:extLst>
          </p:cNvPr>
          <p:cNvSpPr>
            <a:spLocks noGrp="1"/>
          </p:cNvSpPr>
          <p:nvPr>
            <p:ph type="sldNum" sz="quarter" idx="12"/>
          </p:nvPr>
        </p:nvSpPr>
        <p:spPr>
          <a:xfrm>
            <a:off x="8620874" y="6444877"/>
            <a:ext cx="2743200" cy="365125"/>
          </a:xfrm>
        </p:spPr>
        <p:txBody>
          <a:bodyPr/>
          <a:lstStyle/>
          <a:p>
            <a:fld id="{A06C264A-03B6-44A0-BE1D-CA8DBA4A3ABC}" type="slidenum">
              <a:rPr lang="en-US" smtClean="0"/>
              <a:t>14</a:t>
            </a:fld>
            <a:endParaRPr lang="en-US" dirty="0"/>
          </a:p>
        </p:txBody>
      </p:sp>
      <p:pic>
        <p:nvPicPr>
          <p:cNvPr id="5" name="Picture 4">
            <a:extLst>
              <a:ext uri="{FF2B5EF4-FFF2-40B4-BE49-F238E27FC236}">
                <a16:creationId xmlns:a16="http://schemas.microsoft.com/office/drawing/2014/main" id="{BBD1FF70-0517-467F-1EB7-B179050D3B1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A68B0849-E13A-9665-2640-51C14B1D10EA}"/>
              </a:ext>
            </a:extLst>
          </p:cNvPr>
          <p:cNvSpPr txBox="1"/>
          <p:nvPr/>
        </p:nvSpPr>
        <p:spPr>
          <a:xfrm>
            <a:off x="568138"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Different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types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of</a:t>
            </a:r>
            <a:r>
              <a:rPr lang="es-ES" sz="4400" dirty="0">
                <a:solidFill>
                  <a:srgbClr val="4472C4"/>
                </a:solidFill>
                <a:latin typeface="Calibri Light" panose="020F0302020204030204"/>
                <a:ea typeface="+mj-ea"/>
                <a:cs typeface="+mj-cs"/>
              </a:rPr>
              <a:t> ANN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49" name="TextBox 48">
            <a:extLst>
              <a:ext uri="{FF2B5EF4-FFF2-40B4-BE49-F238E27FC236}">
                <a16:creationId xmlns:a16="http://schemas.microsoft.com/office/drawing/2014/main" id="{CF527476-AC04-3199-F15F-7FB465ED3449}"/>
              </a:ext>
            </a:extLst>
          </p:cNvPr>
          <p:cNvSpPr txBox="1"/>
          <p:nvPr/>
        </p:nvSpPr>
        <p:spPr>
          <a:xfrm>
            <a:off x="568138" y="1060927"/>
            <a:ext cx="11185498" cy="5262979"/>
          </a:xfrm>
          <a:prstGeom prst="rect">
            <a:avLst/>
          </a:prstGeom>
          <a:noFill/>
        </p:spPr>
        <p:txBody>
          <a:bodyPr wrap="square">
            <a:spAutoFit/>
          </a:bodyPr>
          <a:lstStyle/>
          <a:p>
            <a:pPr algn="l"/>
            <a:endParaRPr lang="en-US" sz="2000" b="0" i="0" dirty="0">
              <a:solidFill>
                <a:srgbClr val="374151"/>
              </a:solidFill>
              <a:effectLst/>
            </a:endParaRPr>
          </a:p>
          <a:p>
            <a:pPr algn="l"/>
            <a:r>
              <a:rPr lang="en-US" sz="2000" b="0" i="0" dirty="0">
                <a:effectLst/>
              </a:rPr>
              <a:t>Most commonly used types of ANNs:</a:t>
            </a:r>
          </a:p>
          <a:p>
            <a:pPr algn="l"/>
            <a:endParaRPr lang="en-US" sz="2000" b="0" i="0" dirty="0">
              <a:effectLst/>
            </a:endParaRPr>
          </a:p>
          <a:p>
            <a:pPr algn="l">
              <a:buFont typeface="+mj-lt"/>
              <a:buAutoNum type="arabicPeriod"/>
            </a:pPr>
            <a:r>
              <a:rPr lang="en-US" sz="2000" b="1" i="0" dirty="0">
                <a:effectLst/>
              </a:rPr>
              <a:t> Feedforward neural networks (FFNNs)</a:t>
            </a:r>
          </a:p>
          <a:p>
            <a:pPr algn="l">
              <a:buFont typeface="+mj-lt"/>
              <a:buAutoNum type="arabicPeriod"/>
            </a:pPr>
            <a:r>
              <a:rPr lang="en-US" sz="2000" b="1" i="0" dirty="0">
                <a:effectLst/>
              </a:rPr>
              <a:t> Convolutional neural networks (CNNs)</a:t>
            </a:r>
          </a:p>
          <a:p>
            <a:pPr algn="l">
              <a:buFont typeface="+mj-lt"/>
              <a:buAutoNum type="arabicPeriod"/>
            </a:pPr>
            <a:r>
              <a:rPr lang="en-US" sz="2000" b="1" i="0" dirty="0">
                <a:effectLst/>
              </a:rPr>
              <a:t> Recurrent neural networks (RNNs)</a:t>
            </a:r>
          </a:p>
          <a:p>
            <a:pPr algn="l">
              <a:buFont typeface="+mj-lt"/>
              <a:buAutoNum type="arabicPeriod"/>
            </a:pPr>
            <a:r>
              <a:rPr lang="en-US" sz="2000" b="1" i="0" dirty="0">
                <a:effectLst/>
              </a:rPr>
              <a:t> Long short-term memory (LSTM) networks</a:t>
            </a:r>
          </a:p>
          <a:p>
            <a:pPr algn="l">
              <a:buFont typeface="+mj-lt"/>
              <a:buAutoNum type="arabicPeriod"/>
            </a:pPr>
            <a:r>
              <a:rPr lang="en-US" sz="2000" b="0" i="0" dirty="0">
                <a:effectLst/>
              </a:rPr>
              <a:t> Autoencoder neural networks</a:t>
            </a:r>
          </a:p>
          <a:p>
            <a:pPr algn="l">
              <a:buFont typeface="+mj-lt"/>
              <a:buAutoNum type="arabicPeriod"/>
            </a:pPr>
            <a:r>
              <a:rPr lang="en-US" sz="2000" b="0" i="0" dirty="0">
                <a:effectLst/>
              </a:rPr>
              <a:t> Generative adversarial networks (GANs)</a:t>
            </a:r>
          </a:p>
          <a:p>
            <a:pPr algn="l">
              <a:buFont typeface="+mj-lt"/>
              <a:buAutoNum type="arabicPeriod"/>
            </a:pPr>
            <a:r>
              <a:rPr lang="en-US" sz="2000" b="0" i="0" dirty="0">
                <a:effectLst/>
              </a:rPr>
              <a:t> Hopfield networks</a:t>
            </a:r>
          </a:p>
          <a:p>
            <a:pPr algn="l">
              <a:buFont typeface="+mj-lt"/>
              <a:buAutoNum type="arabicPeriod"/>
            </a:pPr>
            <a:r>
              <a:rPr lang="en-US" sz="2000" b="0" i="0" dirty="0">
                <a:effectLst/>
              </a:rPr>
              <a:t> Boltzmann machines</a:t>
            </a:r>
          </a:p>
          <a:p>
            <a:pPr algn="l">
              <a:buFont typeface="+mj-lt"/>
              <a:buAutoNum type="arabicPeriod"/>
            </a:pPr>
            <a:r>
              <a:rPr lang="en-US" sz="2000" b="0" i="0" dirty="0">
                <a:effectLst/>
              </a:rPr>
              <a:t> Self-organizing maps (SOMs)</a:t>
            </a:r>
          </a:p>
          <a:p>
            <a:pPr algn="l">
              <a:buFont typeface="+mj-lt"/>
              <a:buAutoNum type="arabicPeriod"/>
            </a:pPr>
            <a:r>
              <a:rPr lang="en-US" sz="2000" b="0" i="0" dirty="0">
                <a:effectLst/>
              </a:rPr>
              <a:t> Adaptive resonance theory (ART) networks</a:t>
            </a:r>
          </a:p>
          <a:p>
            <a:pPr algn="l"/>
            <a:endParaRPr lang="en-US" dirty="0">
              <a:solidFill>
                <a:srgbClr val="374151"/>
              </a:solidFill>
              <a:latin typeface="Söhne"/>
            </a:endParaRPr>
          </a:p>
          <a:p>
            <a:pPr algn="l"/>
            <a:endParaRPr lang="en-US" dirty="0">
              <a:solidFill>
                <a:srgbClr val="374151"/>
              </a:solidFill>
              <a:latin typeface="Söhne"/>
            </a:endParaRPr>
          </a:p>
          <a:p>
            <a:pPr algn="l"/>
            <a:r>
              <a:rPr lang="en-US" sz="2000" b="0" i="0" dirty="0">
                <a:solidFill>
                  <a:schemeClr val="bg1"/>
                </a:solidFill>
                <a:effectLst/>
                <a:latin typeface="Söhne"/>
              </a:rPr>
              <a:t>Each type of ANN has its own unique architecture and purpose, strengths and weaknesses and is best suited to different types of problems.</a:t>
            </a:r>
          </a:p>
        </p:txBody>
      </p:sp>
    </p:spTree>
    <p:extLst>
      <p:ext uri="{BB962C8B-B14F-4D97-AF65-F5344CB8AC3E}">
        <p14:creationId xmlns:p14="http://schemas.microsoft.com/office/powerpoint/2010/main" val="3531996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B7731E-7ABB-192F-A7FB-B8EC0C32F465}"/>
              </a:ext>
            </a:extLst>
          </p:cNvPr>
          <p:cNvSpPr>
            <a:spLocks noGrp="1"/>
          </p:cNvSpPr>
          <p:nvPr>
            <p:ph type="sldNum" sz="quarter" idx="12"/>
          </p:nvPr>
        </p:nvSpPr>
        <p:spPr/>
        <p:txBody>
          <a:bodyPr/>
          <a:lstStyle/>
          <a:p>
            <a:fld id="{A06C264A-03B6-44A0-BE1D-CA8DBA4A3ABC}" type="slidenum">
              <a:rPr lang="en-US" smtClean="0"/>
              <a:t>15</a:t>
            </a:fld>
            <a:endParaRPr lang="en-US"/>
          </a:p>
        </p:txBody>
      </p:sp>
      <p:pic>
        <p:nvPicPr>
          <p:cNvPr id="5" name="Picture 4">
            <a:extLst>
              <a:ext uri="{FF2B5EF4-FFF2-40B4-BE49-F238E27FC236}">
                <a16:creationId xmlns:a16="http://schemas.microsoft.com/office/drawing/2014/main" id="{BBD1FF70-0517-467F-1EB7-B179050D3B1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A68B0849-E13A-9665-2640-51C14B1D10EA}"/>
              </a:ext>
            </a:extLst>
          </p:cNvPr>
          <p:cNvSpPr txBox="1"/>
          <p:nvPr/>
        </p:nvSpPr>
        <p:spPr>
          <a:xfrm>
            <a:off x="568138"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Different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types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of</a:t>
            </a:r>
            <a:r>
              <a:rPr lang="es-ES" sz="4400" dirty="0">
                <a:solidFill>
                  <a:srgbClr val="4472C4"/>
                </a:solidFill>
                <a:latin typeface="Calibri Light" panose="020F0302020204030204"/>
                <a:ea typeface="+mj-ea"/>
                <a:cs typeface="+mj-cs"/>
              </a:rPr>
              <a:t> ANN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3074" name="Picture 2">
            <a:extLst>
              <a:ext uri="{FF2B5EF4-FFF2-40B4-BE49-F238E27FC236}">
                <a16:creationId xmlns:a16="http://schemas.microsoft.com/office/drawing/2014/main" id="{9EF89142-E98B-729E-02DA-FAF61561D0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2265"/>
          <a:stretch/>
        </p:blipFill>
        <p:spPr bwMode="auto">
          <a:xfrm>
            <a:off x="306509" y="1096764"/>
            <a:ext cx="6174405" cy="53471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21B7384-BB3B-0357-6C72-0F89F7193B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941"/>
          <a:stretch/>
        </p:blipFill>
        <p:spPr bwMode="auto">
          <a:xfrm>
            <a:off x="6480376" y="2116477"/>
            <a:ext cx="5533174" cy="373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208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B7731E-7ABB-192F-A7FB-B8EC0C32F465}"/>
              </a:ext>
            </a:extLst>
          </p:cNvPr>
          <p:cNvSpPr>
            <a:spLocks noGrp="1"/>
          </p:cNvSpPr>
          <p:nvPr>
            <p:ph type="sldNum" sz="quarter" idx="12"/>
          </p:nvPr>
        </p:nvSpPr>
        <p:spPr/>
        <p:txBody>
          <a:bodyPr/>
          <a:lstStyle/>
          <a:p>
            <a:fld id="{A06C264A-03B6-44A0-BE1D-CA8DBA4A3ABC}" type="slidenum">
              <a:rPr lang="en-US" smtClean="0"/>
              <a:t>16</a:t>
            </a:fld>
            <a:endParaRPr lang="en-US"/>
          </a:p>
        </p:txBody>
      </p:sp>
      <p:pic>
        <p:nvPicPr>
          <p:cNvPr id="5" name="Picture 4">
            <a:extLst>
              <a:ext uri="{FF2B5EF4-FFF2-40B4-BE49-F238E27FC236}">
                <a16:creationId xmlns:a16="http://schemas.microsoft.com/office/drawing/2014/main" id="{BBD1FF70-0517-467F-1EB7-B179050D3B1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A68B0849-E13A-9665-2640-51C14B1D10EA}"/>
              </a:ext>
            </a:extLst>
          </p:cNvPr>
          <p:cNvSpPr txBox="1"/>
          <p:nvPr/>
        </p:nvSpPr>
        <p:spPr>
          <a:xfrm>
            <a:off x="568138"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Different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types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of</a:t>
            </a:r>
            <a:r>
              <a:rPr lang="es-ES" sz="4400" dirty="0">
                <a:solidFill>
                  <a:srgbClr val="4472C4"/>
                </a:solidFill>
                <a:latin typeface="Calibri Light" panose="020F0302020204030204"/>
                <a:ea typeface="+mj-ea"/>
                <a:cs typeface="+mj-cs"/>
              </a:rPr>
              <a:t> ANN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graphicFrame>
        <p:nvGraphicFramePr>
          <p:cNvPr id="3" name="Table 6">
            <a:extLst>
              <a:ext uri="{FF2B5EF4-FFF2-40B4-BE49-F238E27FC236}">
                <a16:creationId xmlns:a16="http://schemas.microsoft.com/office/drawing/2014/main" id="{A05BF03D-5E0C-E200-818F-F9AF6EB37FA7}"/>
              </a:ext>
            </a:extLst>
          </p:cNvPr>
          <p:cNvGraphicFramePr>
            <a:graphicFrameLocks noGrp="1"/>
          </p:cNvGraphicFramePr>
          <p:nvPr>
            <p:extLst>
              <p:ext uri="{D42A27DB-BD31-4B8C-83A1-F6EECF244321}">
                <p14:modId xmlns:p14="http://schemas.microsoft.com/office/powerpoint/2010/main" val="541220250"/>
              </p:ext>
            </p:extLst>
          </p:nvPr>
        </p:nvGraphicFramePr>
        <p:xfrm>
          <a:off x="452063" y="1058238"/>
          <a:ext cx="11455773" cy="5298112"/>
        </p:xfrm>
        <a:graphic>
          <a:graphicData uri="http://schemas.openxmlformats.org/drawingml/2006/table">
            <a:tbl>
              <a:tblPr firstRow="1" bandRow="1"/>
              <a:tblGrid>
                <a:gridCol w="4609400">
                  <a:extLst>
                    <a:ext uri="{9D8B030D-6E8A-4147-A177-3AD203B41FA5}">
                      <a16:colId xmlns:a16="http://schemas.microsoft.com/office/drawing/2014/main" val="774207935"/>
                    </a:ext>
                  </a:extLst>
                </a:gridCol>
                <a:gridCol w="6846373">
                  <a:extLst>
                    <a:ext uri="{9D8B030D-6E8A-4147-A177-3AD203B41FA5}">
                      <a16:colId xmlns:a16="http://schemas.microsoft.com/office/drawing/2014/main" val="1308042587"/>
                    </a:ext>
                  </a:extLst>
                </a:gridCol>
              </a:tblGrid>
              <a:tr h="125228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Feedforward neural networks (FFNNs)</a:t>
                      </a:r>
                    </a:p>
                  </a:txBody>
                  <a:tcPr>
                    <a:solidFill>
                      <a:schemeClr val="accent1">
                        <a:lumMod val="60000"/>
                        <a:lumOff val="40000"/>
                      </a:schemeClr>
                    </a:solidFill>
                  </a:tcPr>
                </a:tc>
                <a:tc>
                  <a:txBody>
                    <a:bodyPr/>
                    <a:lstStyle/>
                    <a:p>
                      <a:r>
                        <a:rPr lang="en-US" sz="1800" b="0" i="0" kern="1200" dirty="0">
                          <a:solidFill>
                            <a:schemeClr val="bg1"/>
                          </a:solidFill>
                          <a:effectLst/>
                          <a:latin typeface="+mn-lt"/>
                          <a:ea typeface="+mn-ea"/>
                          <a:cs typeface="+mn-cs"/>
                        </a:rPr>
                        <a:t>Can be used for a wide variety of tasks, including image classification, speech recognition, and language translation. They are particularly well-suited for problems where the input data is high-dimensional and complex, and where there is a large amount of training data available.</a:t>
                      </a:r>
                      <a:endParaRPr lang="en-US" dirty="0">
                        <a:solidFill>
                          <a:schemeClr val="bg1"/>
                        </a:solidFill>
                      </a:endParaRPr>
                    </a:p>
                  </a:txBody>
                  <a:tcPr>
                    <a:solidFill>
                      <a:schemeClr val="accent1">
                        <a:lumMod val="60000"/>
                        <a:lumOff val="40000"/>
                      </a:schemeClr>
                    </a:solidFill>
                  </a:tcPr>
                </a:tc>
                <a:extLst>
                  <a:ext uri="{0D108BD9-81ED-4DB2-BD59-A6C34878D82A}">
                    <a16:rowId xmlns:a16="http://schemas.microsoft.com/office/drawing/2014/main" val="3386062155"/>
                  </a:ext>
                </a:extLst>
              </a:tr>
              <a:tr h="154126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Convolutional neural networks (CNNs)</a:t>
                      </a:r>
                    </a:p>
                  </a:txBody>
                  <a:tcPr>
                    <a:solidFill>
                      <a:schemeClr val="accent1">
                        <a:lumMod val="60000"/>
                        <a:lumOff val="40000"/>
                      </a:schemeClr>
                    </a:solidFill>
                  </a:tcPr>
                </a:tc>
                <a:tc>
                  <a:txBody>
                    <a:bodyPr/>
                    <a:lstStyle/>
                    <a:p>
                      <a:r>
                        <a:rPr lang="en-US" sz="1800" b="0" i="0" kern="1200" dirty="0">
                          <a:solidFill>
                            <a:schemeClr val="bg1"/>
                          </a:solidFill>
                          <a:effectLst/>
                          <a:latin typeface="+mn-lt"/>
                          <a:ea typeface="+mn-ea"/>
                          <a:cs typeface="+mn-cs"/>
                        </a:rPr>
                        <a:t>Great ability to extract features from the input data. This allows the network to identify patterns and features at different scales. CNNs are commonly used for image and video recognition tasks, such as object detection, facial recognition, image classification, natural language processing and speech recognition.</a:t>
                      </a:r>
                    </a:p>
                  </a:txBody>
                  <a:tcPr>
                    <a:solidFill>
                      <a:schemeClr val="accent1">
                        <a:lumMod val="60000"/>
                        <a:lumOff val="40000"/>
                      </a:schemeClr>
                    </a:solidFill>
                  </a:tcPr>
                </a:tc>
                <a:extLst>
                  <a:ext uri="{0D108BD9-81ED-4DB2-BD59-A6C34878D82A}">
                    <a16:rowId xmlns:a16="http://schemas.microsoft.com/office/drawing/2014/main" val="1435692789"/>
                  </a:ext>
                </a:extLst>
              </a:tr>
              <a:tr h="125228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Recurrent neural networks (RNNs)</a:t>
                      </a:r>
                    </a:p>
                  </a:txBody>
                  <a:tcPr>
                    <a:solidFill>
                      <a:schemeClr val="accent1">
                        <a:lumMod val="60000"/>
                        <a:lumOff val="40000"/>
                      </a:schemeClr>
                    </a:solidFill>
                  </a:tcPr>
                </a:tc>
                <a:tc>
                  <a:txBody>
                    <a:bodyPr/>
                    <a:lstStyle/>
                    <a:p>
                      <a:r>
                        <a:rPr lang="en-US" sz="1800" b="0" i="0" kern="1200" dirty="0">
                          <a:solidFill>
                            <a:schemeClr val="bg1"/>
                          </a:solidFill>
                          <a:effectLst/>
                          <a:latin typeface="+mn-lt"/>
                          <a:ea typeface="+mn-ea"/>
                          <a:cs typeface="+mn-cs"/>
                        </a:rPr>
                        <a:t>Designed to process sequential data, such as time-series data or natural language text. Unlike feedforward neural networks, which process all of the input data in one go and produce a fixed-size output, RNNs operate on a sequence of inputs, producing a sequence of outputs.</a:t>
                      </a:r>
                      <a:endParaRPr lang="en-US" dirty="0">
                        <a:solidFill>
                          <a:schemeClr val="bg1"/>
                        </a:solidFill>
                      </a:endParaRPr>
                    </a:p>
                  </a:txBody>
                  <a:tcPr>
                    <a:solidFill>
                      <a:schemeClr val="accent1">
                        <a:lumMod val="60000"/>
                        <a:lumOff val="40000"/>
                      </a:schemeClr>
                    </a:solidFill>
                  </a:tcPr>
                </a:tc>
                <a:extLst>
                  <a:ext uri="{0D108BD9-81ED-4DB2-BD59-A6C34878D82A}">
                    <a16:rowId xmlns:a16="http://schemas.microsoft.com/office/drawing/2014/main" val="1193608513"/>
                  </a:ext>
                </a:extLst>
              </a:tr>
              <a:tr h="125228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Long short-term memory (LSTM) networks</a:t>
                      </a:r>
                    </a:p>
                  </a:txBody>
                  <a:tcPr>
                    <a:solidFill>
                      <a:schemeClr val="accent1">
                        <a:lumMod val="60000"/>
                        <a:lumOff val="40000"/>
                      </a:schemeClr>
                    </a:solidFill>
                  </a:tcPr>
                </a:tc>
                <a:tc>
                  <a:txBody>
                    <a:bodyPr/>
                    <a:lstStyle/>
                    <a:p>
                      <a:r>
                        <a:rPr lang="en-US" sz="1800" b="0" i="0" kern="1200" dirty="0">
                          <a:solidFill>
                            <a:schemeClr val="bg1"/>
                          </a:solidFill>
                          <a:effectLst/>
                          <a:latin typeface="+mn-lt"/>
                          <a:ea typeface="+mn-ea"/>
                          <a:cs typeface="+mn-cs"/>
                        </a:rPr>
                        <a:t>commonly used for tasks such as speech recognition, natural language processing, and time-series prediction. They are particularly well-suited for problems where the input data is sequential and has long-term dependencies by incorporating a memory cell. </a:t>
                      </a:r>
                      <a:endParaRPr lang="en-US" dirty="0">
                        <a:solidFill>
                          <a:schemeClr val="bg1"/>
                        </a:solidFill>
                      </a:endParaRPr>
                    </a:p>
                  </a:txBody>
                  <a:tcPr>
                    <a:solidFill>
                      <a:schemeClr val="accent1">
                        <a:lumMod val="60000"/>
                        <a:lumOff val="40000"/>
                      </a:schemeClr>
                    </a:solidFill>
                  </a:tcPr>
                </a:tc>
                <a:extLst>
                  <a:ext uri="{0D108BD9-81ED-4DB2-BD59-A6C34878D82A}">
                    <a16:rowId xmlns:a16="http://schemas.microsoft.com/office/drawing/2014/main" val="4059704519"/>
                  </a:ext>
                </a:extLst>
              </a:tr>
            </a:tbl>
          </a:graphicData>
        </a:graphic>
      </p:graphicFrame>
    </p:spTree>
    <p:extLst>
      <p:ext uri="{BB962C8B-B14F-4D97-AF65-F5344CB8AC3E}">
        <p14:creationId xmlns:p14="http://schemas.microsoft.com/office/powerpoint/2010/main" val="91256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hlinkClick r:id="rId2"/>
            <a:extLst>
              <a:ext uri="{FF2B5EF4-FFF2-40B4-BE49-F238E27FC236}">
                <a16:creationId xmlns:a16="http://schemas.microsoft.com/office/drawing/2014/main" id="{E558712E-CE2B-F471-7838-12C1108DA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75" y="1494301"/>
            <a:ext cx="3629025" cy="4752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3ACDB8-FFAB-1BEA-2F49-2D33AFC0663C}"/>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4110" name="Picture 14" descr="Logo Di Amazon Su Un Fondo Bianco Fotografia Editoriale - Immagine di  segno, marca: 98221126">
            <a:extLst>
              <a:ext uri="{FF2B5EF4-FFF2-40B4-BE49-F238E27FC236}">
                <a16:creationId xmlns:a16="http://schemas.microsoft.com/office/drawing/2014/main" id="{6C6B2750-EA20-6D8F-504B-B1CC16116E4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089361" y="5038243"/>
            <a:ext cx="552207" cy="6509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5786519-FF1D-EF0C-F35C-D4D8B554E9AE}"/>
              </a:ext>
            </a:extLst>
          </p:cNvPr>
          <p:cNvSpPr txBox="1"/>
          <p:nvPr/>
        </p:nvSpPr>
        <p:spPr>
          <a:xfrm>
            <a:off x="575988" y="337989"/>
            <a:ext cx="609771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Reccomended</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Books</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p>
        </p:txBody>
      </p:sp>
      <p:pic>
        <p:nvPicPr>
          <p:cNvPr id="11" name="Picture 10">
            <a:hlinkClick r:id="rId8"/>
            <a:extLst>
              <a:ext uri="{FF2B5EF4-FFF2-40B4-BE49-F238E27FC236}">
                <a16:creationId xmlns:a16="http://schemas.microsoft.com/office/drawing/2014/main" id="{F913861E-1109-9280-F9CF-93295BA170B0}"/>
              </a:ext>
            </a:extLst>
          </p:cNvPr>
          <p:cNvPicPr>
            <a:picLocks noChangeAspect="1"/>
          </p:cNvPicPr>
          <p:nvPr/>
        </p:nvPicPr>
        <p:blipFill>
          <a:blip r:embed="rId9"/>
          <a:stretch>
            <a:fillRect/>
          </a:stretch>
        </p:blipFill>
        <p:spPr>
          <a:xfrm>
            <a:off x="6210971" y="756790"/>
            <a:ext cx="3014830" cy="5490486"/>
          </a:xfrm>
          <a:prstGeom prst="rect">
            <a:avLst/>
          </a:prstGeom>
          <a:ln>
            <a:solidFill>
              <a:schemeClr val="tx1"/>
            </a:solidFill>
          </a:ln>
        </p:spPr>
      </p:pic>
      <p:pic>
        <p:nvPicPr>
          <p:cNvPr id="4112" name="Picture 16" descr="Download Now - Free image on Pixabay">
            <a:extLst>
              <a:ext uri="{FF2B5EF4-FFF2-40B4-BE49-F238E27FC236}">
                <a16:creationId xmlns:a16="http://schemas.microsoft.com/office/drawing/2014/main" id="{D000917D-F379-4583-EED7-8971D4A0EC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7631" y="4900879"/>
            <a:ext cx="788275" cy="788275"/>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3">
            <a:extLst>
              <a:ext uri="{FF2B5EF4-FFF2-40B4-BE49-F238E27FC236}">
                <a16:creationId xmlns:a16="http://schemas.microsoft.com/office/drawing/2014/main" id="{6AFF58A8-B7A2-E6EE-6578-F93B48B38AD7}"/>
              </a:ext>
            </a:extLst>
          </p:cNvPr>
          <p:cNvSpPr>
            <a:spLocks noGrp="1"/>
          </p:cNvSpPr>
          <p:nvPr>
            <p:ph type="sldNum" sz="quarter" idx="12"/>
          </p:nvPr>
        </p:nvSpPr>
        <p:spPr>
          <a:xfrm>
            <a:off x="8610600" y="6356350"/>
            <a:ext cx="2743200" cy="365125"/>
          </a:xfrm>
        </p:spPr>
        <p:txBody>
          <a:bodyPr/>
          <a:lstStyle/>
          <a:p>
            <a:fld id="{A06C264A-03B6-44A0-BE1D-CA8DBA4A3ABC}" type="slidenum">
              <a:rPr lang="en-US" smtClean="0"/>
              <a:t>17</a:t>
            </a:fld>
            <a:endParaRPr lang="en-US" dirty="0"/>
          </a:p>
        </p:txBody>
      </p:sp>
    </p:spTree>
    <p:extLst>
      <p:ext uri="{BB962C8B-B14F-4D97-AF65-F5344CB8AC3E}">
        <p14:creationId xmlns:p14="http://schemas.microsoft.com/office/powerpoint/2010/main" val="1655538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57F2AA-2A0F-6415-051D-F39697595149}"/>
              </a:ext>
            </a:extLst>
          </p:cNvPr>
          <p:cNvSpPr>
            <a:spLocks noGrp="1"/>
          </p:cNvSpPr>
          <p:nvPr>
            <p:ph type="sldNum" sz="quarter" idx="12"/>
          </p:nvPr>
        </p:nvSpPr>
        <p:spPr/>
        <p:txBody>
          <a:bodyPr/>
          <a:lstStyle/>
          <a:p>
            <a:fld id="{A06C264A-03B6-44A0-BE1D-CA8DBA4A3ABC}" type="slidenum">
              <a:rPr lang="en-US" smtClean="0"/>
              <a:t>18</a:t>
            </a:fld>
            <a:endParaRPr lang="en-US"/>
          </a:p>
        </p:txBody>
      </p:sp>
      <p:pic>
        <p:nvPicPr>
          <p:cNvPr id="5" name="Picture 4">
            <a:extLst>
              <a:ext uri="{FF2B5EF4-FFF2-40B4-BE49-F238E27FC236}">
                <a16:creationId xmlns:a16="http://schemas.microsoft.com/office/drawing/2014/main" id="{9BA84571-F327-AA40-E390-9963BF238A79}"/>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5BC54A85-A192-8108-807E-1D5397CE0B6A}"/>
              </a:ext>
            </a:extLst>
          </p:cNvPr>
          <p:cNvSpPr txBox="1"/>
          <p:nvPr/>
        </p:nvSpPr>
        <p:spPr>
          <a:xfrm>
            <a:off x="575988" y="337989"/>
            <a:ext cx="609771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Reccomended</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Readings</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p>
        </p:txBody>
      </p:sp>
      <p:sp>
        <p:nvSpPr>
          <p:cNvPr id="7" name="Content Placeholder 6">
            <a:extLst>
              <a:ext uri="{FF2B5EF4-FFF2-40B4-BE49-F238E27FC236}">
                <a16:creationId xmlns:a16="http://schemas.microsoft.com/office/drawing/2014/main" id="{E98FBBAA-0E70-C503-B196-461FD49579AB}"/>
              </a:ext>
            </a:extLst>
          </p:cNvPr>
          <p:cNvSpPr txBox="1">
            <a:spLocks noGrp="1"/>
          </p:cNvSpPr>
          <p:nvPr>
            <p:ph idx="1"/>
          </p:nvPr>
        </p:nvSpPr>
        <p:spPr>
          <a:xfrm>
            <a:off x="838200" y="1825625"/>
            <a:ext cx="10515600" cy="6672596"/>
          </a:xfrm>
          <a:prstGeom prst="rect">
            <a:avLst/>
          </a:prstGeom>
          <a:noFill/>
        </p:spPr>
        <p:txBody>
          <a:bodyPr wrap="square">
            <a:spAutoFit/>
          </a:bodyPr>
          <a:lstStyle/>
          <a:p>
            <a:r>
              <a:rPr lang="en-US" dirty="0">
                <a:hlinkClick r:id="rId4"/>
              </a:rPr>
              <a:t>Machine Learning vs Deep Learning </a:t>
            </a:r>
            <a:endParaRPr lang="en-US" dirty="0"/>
          </a:p>
          <a:p>
            <a:r>
              <a:rPr lang="en-US" dirty="0">
                <a:hlinkClick r:id="rId5"/>
              </a:rPr>
              <a:t>Make your own </a:t>
            </a:r>
            <a:r>
              <a:rPr lang="en-US" dirty="0" err="1">
                <a:hlinkClick r:id="rId5"/>
              </a:rPr>
              <a:t>instagram</a:t>
            </a:r>
            <a:r>
              <a:rPr lang="en-US" dirty="0">
                <a:hlinkClick r:id="rId5"/>
              </a:rPr>
              <a:t> </a:t>
            </a:r>
            <a:r>
              <a:rPr lang="en-US" dirty="0" err="1">
                <a:hlinkClick r:id="rId5"/>
              </a:rPr>
              <a:t>fiter</a:t>
            </a:r>
            <a:r>
              <a:rPr lang="en-US" dirty="0">
                <a:hlinkClick r:id="rId5"/>
              </a:rPr>
              <a:t> with-facial recognition</a:t>
            </a:r>
            <a:r>
              <a:rPr lang="en-US" dirty="0"/>
              <a:t> </a:t>
            </a:r>
            <a:endParaRPr lang="en-US" dirty="0">
              <a:hlinkClick r:id="rId6"/>
            </a:endParaRPr>
          </a:p>
          <a:p>
            <a:r>
              <a:rPr lang="en-US" dirty="0">
                <a:hlinkClick r:id="rId6"/>
              </a:rPr>
              <a:t>Machine Learning applied to Covid 19 research paper</a:t>
            </a:r>
            <a:endParaRPr lang="en-US" dirty="0"/>
          </a:p>
          <a:p>
            <a:r>
              <a:rPr lang="en-US" dirty="0" err="1">
                <a:hlinkClick r:id="rId7"/>
              </a:rPr>
              <a:t>Infervision</a:t>
            </a:r>
            <a:r>
              <a:rPr lang="en-US" dirty="0">
                <a:hlinkClick r:id="rId7"/>
              </a:rPr>
              <a:t> AI tool by Alibaba </a:t>
            </a:r>
            <a:endParaRPr lang="en-US" dirty="0"/>
          </a:p>
          <a:p>
            <a:r>
              <a:rPr lang="en-US" dirty="0">
                <a:hlinkClick r:id="rId8"/>
              </a:rPr>
              <a:t>Deep Learning applications</a:t>
            </a:r>
            <a:endParaRPr lang="en-US" dirty="0"/>
          </a:p>
          <a:p>
            <a:r>
              <a:rPr lang="en-US" dirty="0">
                <a:hlinkClick r:id="rId9"/>
              </a:rPr>
              <a:t>Neural Networks Applications</a:t>
            </a:r>
            <a:endParaRPr lang="en-US" dirty="0"/>
          </a:p>
          <a:p>
            <a:r>
              <a:rPr lang="en-US" dirty="0">
                <a:hlinkClick r:id="rId10"/>
              </a:rPr>
              <a:t>Fraud detection with machine learning 5 uses cases</a:t>
            </a:r>
            <a:endParaRPr lang="en-US" dirty="0"/>
          </a:p>
          <a:p>
            <a:endParaRPr lang="en-US" dirty="0"/>
          </a:p>
          <a:p>
            <a:endParaRPr lang="en-US" dirty="0"/>
          </a:p>
          <a:p>
            <a:endParaRPr lang="en-US" dirty="0"/>
          </a:p>
          <a:p>
            <a:endParaRPr lang="en-US" dirty="0"/>
          </a:p>
          <a:p>
            <a:endParaRPr lang="en-US" dirty="0"/>
          </a:p>
          <a:p>
            <a:endParaRPr lang="en-US" dirty="0"/>
          </a:p>
        </p:txBody>
      </p:sp>
      <p:grpSp>
        <p:nvGrpSpPr>
          <p:cNvPr id="8" name="Google Shape;10892;p81">
            <a:extLst>
              <a:ext uri="{FF2B5EF4-FFF2-40B4-BE49-F238E27FC236}">
                <a16:creationId xmlns:a16="http://schemas.microsoft.com/office/drawing/2014/main" id="{90B0C603-7640-2C8A-3005-67CA635FA9DD}"/>
              </a:ext>
            </a:extLst>
          </p:cNvPr>
          <p:cNvGrpSpPr/>
          <p:nvPr/>
        </p:nvGrpSpPr>
        <p:grpSpPr>
          <a:xfrm>
            <a:off x="6096000" y="337989"/>
            <a:ext cx="656689" cy="599098"/>
            <a:chOff x="-1333975" y="2365850"/>
            <a:chExt cx="292225" cy="293575"/>
          </a:xfrm>
        </p:grpSpPr>
        <p:sp>
          <p:nvSpPr>
            <p:cNvPr id="9" name="Google Shape;10893;p81">
              <a:extLst>
                <a:ext uri="{FF2B5EF4-FFF2-40B4-BE49-F238E27FC236}">
                  <a16:creationId xmlns:a16="http://schemas.microsoft.com/office/drawing/2014/main" id="{29058F7F-9552-A1B6-1618-804F34F7202F}"/>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94;p81">
              <a:extLst>
                <a:ext uri="{FF2B5EF4-FFF2-40B4-BE49-F238E27FC236}">
                  <a16:creationId xmlns:a16="http://schemas.microsoft.com/office/drawing/2014/main" id="{5289623C-820E-FBD3-182F-A8FFE0CAFDA5}"/>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95;p81">
              <a:extLst>
                <a:ext uri="{FF2B5EF4-FFF2-40B4-BE49-F238E27FC236}">
                  <a16:creationId xmlns:a16="http://schemas.microsoft.com/office/drawing/2014/main" id="{7CE049C4-628D-7684-CB50-1346A17A5093}"/>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96;p81">
              <a:extLst>
                <a:ext uri="{FF2B5EF4-FFF2-40B4-BE49-F238E27FC236}">
                  <a16:creationId xmlns:a16="http://schemas.microsoft.com/office/drawing/2014/main" id="{F7A845EA-B7F9-493D-348C-5316E1179CC1}"/>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97;p81">
              <a:extLst>
                <a:ext uri="{FF2B5EF4-FFF2-40B4-BE49-F238E27FC236}">
                  <a16:creationId xmlns:a16="http://schemas.microsoft.com/office/drawing/2014/main" id="{B564242E-2497-7541-ADC8-483DF790CC2A}"/>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8;p81">
              <a:extLst>
                <a:ext uri="{FF2B5EF4-FFF2-40B4-BE49-F238E27FC236}">
                  <a16:creationId xmlns:a16="http://schemas.microsoft.com/office/drawing/2014/main" id="{F76581FF-1F54-40D3-FAE0-EBE0D66AFFDC}"/>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99;p81">
              <a:extLst>
                <a:ext uri="{FF2B5EF4-FFF2-40B4-BE49-F238E27FC236}">
                  <a16:creationId xmlns:a16="http://schemas.microsoft.com/office/drawing/2014/main" id="{BC8F0880-8D0D-7054-C1A6-FC3164D4063F}"/>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00;p81">
              <a:extLst>
                <a:ext uri="{FF2B5EF4-FFF2-40B4-BE49-F238E27FC236}">
                  <a16:creationId xmlns:a16="http://schemas.microsoft.com/office/drawing/2014/main" id="{456BB92C-5337-CB90-0442-29E56C18794B}"/>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9108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C04184-8734-0B7C-B19B-CFDB8C78F0D6}"/>
              </a:ext>
            </a:extLst>
          </p:cNvPr>
          <p:cNvSpPr>
            <a:spLocks noGrp="1"/>
          </p:cNvSpPr>
          <p:nvPr>
            <p:ph type="sldNum" sz="quarter" idx="12"/>
          </p:nvPr>
        </p:nvSpPr>
        <p:spPr/>
        <p:txBody>
          <a:bodyPr/>
          <a:lstStyle/>
          <a:p>
            <a:fld id="{A06C264A-03B6-44A0-BE1D-CA8DBA4A3ABC}" type="slidenum">
              <a:rPr lang="en-US" smtClean="0"/>
              <a:t>19</a:t>
            </a:fld>
            <a:endParaRPr lang="en-US" dirty="0"/>
          </a:p>
        </p:txBody>
      </p:sp>
      <p:sp>
        <p:nvSpPr>
          <p:cNvPr id="5" name="TextBox 4">
            <a:extLst>
              <a:ext uri="{FF2B5EF4-FFF2-40B4-BE49-F238E27FC236}">
                <a16:creationId xmlns:a16="http://schemas.microsoft.com/office/drawing/2014/main" id="{722EDF35-D355-EE01-3631-2966C61E2010}"/>
              </a:ext>
            </a:extLst>
          </p:cNvPr>
          <p:cNvSpPr txBox="1"/>
          <p:nvPr/>
        </p:nvSpPr>
        <p:spPr>
          <a:xfrm>
            <a:off x="586262" y="492102"/>
            <a:ext cx="609771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Course</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material</a:t>
            </a:r>
          </a:p>
        </p:txBody>
      </p:sp>
      <p:pic>
        <p:nvPicPr>
          <p:cNvPr id="2050" name="Picture 2">
            <a:hlinkClick r:id="rId2"/>
            <a:extLst>
              <a:ext uri="{FF2B5EF4-FFF2-40B4-BE49-F238E27FC236}">
                <a16:creationId xmlns:a16="http://schemas.microsoft.com/office/drawing/2014/main" id="{672F0077-3EDF-8545-929F-2262F3DF1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4" y="121313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4B999CE-A062-37D2-88DB-92C4AF9BC4A7}"/>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12" name="Picture 11">
            <a:extLst>
              <a:ext uri="{FF2B5EF4-FFF2-40B4-BE49-F238E27FC236}">
                <a16:creationId xmlns:a16="http://schemas.microsoft.com/office/drawing/2014/main" id="{AE475044-6A03-A510-991D-AAAFE58F200F}"/>
              </a:ext>
            </a:extLst>
          </p:cNvPr>
          <p:cNvPicPr>
            <a:picLocks noChangeAspect="1"/>
          </p:cNvPicPr>
          <p:nvPr/>
        </p:nvPicPr>
        <p:blipFill>
          <a:blip r:embed="rId6"/>
          <a:stretch>
            <a:fillRect/>
          </a:stretch>
        </p:blipFill>
        <p:spPr>
          <a:xfrm>
            <a:off x="3686081" y="1613576"/>
            <a:ext cx="5114925" cy="847725"/>
          </a:xfrm>
          <a:prstGeom prst="rect">
            <a:avLst/>
          </a:prstGeom>
        </p:spPr>
      </p:pic>
      <p:pic>
        <p:nvPicPr>
          <p:cNvPr id="18" name="Picture 17">
            <a:hlinkClick r:id="rId7"/>
            <a:extLst>
              <a:ext uri="{FF2B5EF4-FFF2-40B4-BE49-F238E27FC236}">
                <a16:creationId xmlns:a16="http://schemas.microsoft.com/office/drawing/2014/main" id="{75B979B4-50DA-9B0C-3D90-753238658BCB}"/>
              </a:ext>
            </a:extLst>
          </p:cNvPr>
          <p:cNvPicPr>
            <a:picLocks noChangeAspect="1"/>
          </p:cNvPicPr>
          <p:nvPr/>
        </p:nvPicPr>
        <p:blipFill>
          <a:blip r:embed="rId8"/>
          <a:stretch>
            <a:fillRect/>
          </a:stretch>
        </p:blipFill>
        <p:spPr>
          <a:xfrm>
            <a:off x="0" y="2729443"/>
            <a:ext cx="10896090" cy="5029962"/>
          </a:xfrm>
          <a:prstGeom prst="rect">
            <a:avLst/>
          </a:prstGeom>
        </p:spPr>
      </p:pic>
      <p:pic>
        <p:nvPicPr>
          <p:cNvPr id="20" name="Picture 19">
            <a:hlinkClick r:id="" action="ppaction://hlinkshowjump?jump=nextslide"/>
            <a:extLst>
              <a:ext uri="{FF2B5EF4-FFF2-40B4-BE49-F238E27FC236}">
                <a16:creationId xmlns:a16="http://schemas.microsoft.com/office/drawing/2014/main" id="{38D2F977-472D-00E2-AB9A-523A9E0B31C9}"/>
              </a:ext>
            </a:extLst>
          </p:cNvPr>
          <p:cNvPicPr>
            <a:picLocks noChangeAspect="1"/>
          </p:cNvPicPr>
          <p:nvPr/>
        </p:nvPicPr>
        <p:blipFill>
          <a:blip r:embed="rId9"/>
          <a:stretch>
            <a:fillRect/>
          </a:stretch>
        </p:blipFill>
        <p:spPr>
          <a:xfrm>
            <a:off x="7609965" y="2729779"/>
            <a:ext cx="3286125" cy="619125"/>
          </a:xfrm>
          <a:prstGeom prst="rect">
            <a:avLst/>
          </a:prstGeom>
        </p:spPr>
      </p:pic>
      <p:sp>
        <p:nvSpPr>
          <p:cNvPr id="21" name="Rectangle 20">
            <a:extLst>
              <a:ext uri="{FF2B5EF4-FFF2-40B4-BE49-F238E27FC236}">
                <a16:creationId xmlns:a16="http://schemas.microsoft.com/office/drawing/2014/main" id="{8996367F-2238-7355-39DE-786445F21AC1}"/>
              </a:ext>
            </a:extLst>
          </p:cNvPr>
          <p:cNvSpPr/>
          <p:nvPr/>
        </p:nvSpPr>
        <p:spPr>
          <a:xfrm>
            <a:off x="9226193" y="2599362"/>
            <a:ext cx="1880171" cy="909735"/>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36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957067" y="510900"/>
            <a:ext cx="10277600" cy="763600"/>
          </a:xfrm>
          <a:prstGeom prst="rect">
            <a:avLst/>
          </a:prstGeom>
        </p:spPr>
        <p:txBody>
          <a:bodyPr spcFirstLastPara="1" vert="horz" wrap="square" lIns="121900" tIns="121900" rIns="121900" bIns="121900" rtlCol="0" anchor="t" anchorCtr="0">
            <a:noAutofit/>
          </a:bodyPr>
          <a:lstStyle/>
          <a:p>
            <a:r>
              <a:rPr lang="en" dirty="0">
                <a:solidFill>
                  <a:srgbClr val="4472C4"/>
                </a:solidFill>
              </a:rPr>
              <a:t>Ta</a:t>
            </a:r>
            <a:r>
              <a:rPr lang="en" dirty="0"/>
              <a:t>ble of Contents</a:t>
            </a:r>
            <a:endParaRPr dirty="0"/>
          </a:p>
        </p:txBody>
      </p:sp>
      <p:sp>
        <p:nvSpPr>
          <p:cNvPr id="198" name="Google Shape;198;p32"/>
          <p:cNvSpPr txBox="1">
            <a:spLocks noGrp="1"/>
          </p:cNvSpPr>
          <p:nvPr>
            <p:ph type="ctrTitle" idx="2"/>
          </p:nvPr>
        </p:nvSpPr>
        <p:spPr>
          <a:xfrm>
            <a:off x="3080467" y="1929084"/>
            <a:ext cx="2867200" cy="512000"/>
          </a:xfrm>
          <a:prstGeom prst="rect">
            <a:avLst/>
          </a:prstGeom>
        </p:spPr>
        <p:txBody>
          <a:bodyPr spcFirstLastPara="1" vert="horz" wrap="square" lIns="121900" tIns="121900" rIns="121900" bIns="121900" rtlCol="0" anchor="t" anchorCtr="0">
            <a:noAutofit/>
          </a:bodyPr>
          <a:lstStyle/>
          <a:p>
            <a:r>
              <a:rPr lang="en" dirty="0"/>
              <a:t>Intro </a:t>
            </a:r>
            <a:endParaRPr dirty="0"/>
          </a:p>
        </p:txBody>
      </p:sp>
      <p:sp>
        <p:nvSpPr>
          <p:cNvPr id="199" name="Google Shape;199;p32"/>
          <p:cNvSpPr txBox="1">
            <a:spLocks noGrp="1"/>
          </p:cNvSpPr>
          <p:nvPr>
            <p:ph type="title" idx="3"/>
          </p:nvPr>
        </p:nvSpPr>
        <p:spPr>
          <a:xfrm>
            <a:off x="957067" y="2028033"/>
            <a:ext cx="1991200" cy="1255600"/>
          </a:xfrm>
          <a:prstGeom prst="rect">
            <a:avLst/>
          </a:prstGeom>
        </p:spPr>
        <p:txBody>
          <a:bodyPr spcFirstLastPara="1" vert="horz" wrap="square" lIns="121900" tIns="121900" rIns="121900" bIns="121900" rtlCol="0" anchor="ctr" anchorCtr="0">
            <a:noAutofit/>
          </a:bodyPr>
          <a:lstStyle/>
          <a:p>
            <a:r>
              <a:rPr lang="en"/>
              <a:t>01</a:t>
            </a:r>
            <a:endParaRPr/>
          </a:p>
        </p:txBody>
      </p:sp>
      <p:sp>
        <p:nvSpPr>
          <p:cNvPr id="200" name="Google Shape;200;p32"/>
          <p:cNvSpPr txBox="1">
            <a:spLocks noGrp="1"/>
          </p:cNvSpPr>
          <p:nvPr>
            <p:ph type="subTitle" idx="1"/>
          </p:nvPr>
        </p:nvSpPr>
        <p:spPr>
          <a:xfrm>
            <a:off x="3076267" y="2324333"/>
            <a:ext cx="2867200" cy="1023600"/>
          </a:xfrm>
          <a:prstGeom prst="rect">
            <a:avLst/>
          </a:prstGeom>
        </p:spPr>
        <p:txBody>
          <a:bodyPr spcFirstLastPara="1" vert="horz" wrap="square" lIns="121900" tIns="121900" rIns="121900" bIns="121900" rtlCol="0" anchor="t" anchorCtr="0">
            <a:noAutofit/>
          </a:bodyPr>
          <a:lstStyle/>
          <a:p>
            <a:pPr marL="0" indent="0">
              <a:buClr>
                <a:schemeClr val="dk1"/>
              </a:buClr>
              <a:buSzPts val="1100"/>
            </a:pPr>
            <a:r>
              <a:rPr lang="en" dirty="0"/>
              <a:t>Course Introduction</a:t>
            </a:r>
          </a:p>
        </p:txBody>
      </p:sp>
      <p:sp>
        <p:nvSpPr>
          <p:cNvPr id="201" name="Google Shape;201;p32"/>
          <p:cNvSpPr txBox="1">
            <a:spLocks noGrp="1"/>
          </p:cNvSpPr>
          <p:nvPr>
            <p:ph type="ctrTitle" idx="4"/>
          </p:nvPr>
        </p:nvSpPr>
        <p:spPr>
          <a:xfrm>
            <a:off x="8343644" y="1680137"/>
            <a:ext cx="2867200" cy="512000"/>
          </a:xfrm>
          <a:prstGeom prst="rect">
            <a:avLst/>
          </a:prstGeom>
        </p:spPr>
        <p:txBody>
          <a:bodyPr spcFirstLastPara="1" vert="horz" wrap="square" lIns="121900" tIns="121900" rIns="121900" bIns="121900" rtlCol="0" anchor="t" anchorCtr="0">
            <a:noAutofit/>
          </a:bodyPr>
          <a:lstStyle/>
          <a:p>
            <a:r>
              <a:rPr lang="es-ES" dirty="0"/>
              <a:t>Real </a:t>
            </a:r>
            <a:r>
              <a:rPr lang="es-ES" dirty="0" err="1"/>
              <a:t>World</a:t>
            </a:r>
            <a:r>
              <a:rPr lang="es-ES" dirty="0"/>
              <a:t> </a:t>
            </a:r>
            <a:r>
              <a:rPr lang="es-ES" dirty="0" err="1"/>
              <a:t>Applications</a:t>
            </a:r>
            <a:endParaRPr dirty="0"/>
          </a:p>
        </p:txBody>
      </p:sp>
      <p:sp>
        <p:nvSpPr>
          <p:cNvPr id="202" name="Google Shape;202;p32"/>
          <p:cNvSpPr txBox="1">
            <a:spLocks noGrp="1"/>
          </p:cNvSpPr>
          <p:nvPr>
            <p:ph type="title" idx="5"/>
          </p:nvPr>
        </p:nvSpPr>
        <p:spPr>
          <a:xfrm>
            <a:off x="6248533" y="2028033"/>
            <a:ext cx="1991200" cy="1255600"/>
          </a:xfrm>
          <a:prstGeom prst="rect">
            <a:avLst/>
          </a:prstGeom>
        </p:spPr>
        <p:txBody>
          <a:bodyPr spcFirstLastPara="1" vert="horz" wrap="square" lIns="121900" tIns="121900" rIns="121900" bIns="121900" rtlCol="0" anchor="ctr" anchorCtr="0">
            <a:noAutofit/>
          </a:bodyPr>
          <a:lstStyle/>
          <a:p>
            <a:r>
              <a:rPr lang="en"/>
              <a:t>02</a:t>
            </a:r>
            <a:endParaRPr/>
          </a:p>
        </p:txBody>
      </p:sp>
      <p:sp>
        <p:nvSpPr>
          <p:cNvPr id="203" name="Google Shape;203;p32"/>
          <p:cNvSpPr txBox="1">
            <a:spLocks noGrp="1"/>
          </p:cNvSpPr>
          <p:nvPr>
            <p:ph type="subTitle" idx="6"/>
          </p:nvPr>
        </p:nvSpPr>
        <p:spPr>
          <a:xfrm>
            <a:off x="8367732" y="2478504"/>
            <a:ext cx="2964663" cy="1023600"/>
          </a:xfrm>
          <a:prstGeom prst="rect">
            <a:avLst/>
          </a:prstGeom>
        </p:spPr>
        <p:txBody>
          <a:bodyPr spcFirstLastPara="1" vert="horz" wrap="square" lIns="121900" tIns="121900" rIns="121900" bIns="121900" rtlCol="0" anchor="t" anchorCtr="0">
            <a:noAutofit/>
          </a:bodyPr>
          <a:lstStyle/>
          <a:p>
            <a:pPr marL="0" indent="0">
              <a:buClr>
                <a:schemeClr val="dk1"/>
              </a:buClr>
              <a:buSzPts val="1100"/>
            </a:pPr>
            <a:r>
              <a:rPr lang="es-ES" dirty="0" err="1"/>
              <a:t>Computer</a:t>
            </a:r>
            <a:r>
              <a:rPr lang="es-ES" dirty="0"/>
              <a:t> </a:t>
            </a:r>
            <a:r>
              <a:rPr lang="es-ES" dirty="0" err="1"/>
              <a:t>Vision</a:t>
            </a:r>
            <a:r>
              <a:rPr lang="es-ES" dirty="0"/>
              <a:t>, </a:t>
            </a:r>
            <a:r>
              <a:rPr lang="es-ES" dirty="0" err="1"/>
              <a:t>Healthcare</a:t>
            </a:r>
            <a:r>
              <a:rPr lang="es-ES" dirty="0"/>
              <a:t>, Covid-19 and </a:t>
            </a:r>
            <a:r>
              <a:rPr lang="es-ES" dirty="0" err="1"/>
              <a:t>other</a:t>
            </a:r>
            <a:r>
              <a:rPr lang="es-ES" dirty="0"/>
              <a:t> </a:t>
            </a:r>
            <a:r>
              <a:rPr lang="es-ES" dirty="0" err="1"/>
              <a:t>applications</a:t>
            </a:r>
            <a:endParaRPr dirty="0"/>
          </a:p>
          <a:p>
            <a:pPr marL="0" indent="0"/>
            <a:endParaRPr dirty="0"/>
          </a:p>
        </p:txBody>
      </p:sp>
      <p:sp>
        <p:nvSpPr>
          <p:cNvPr id="204" name="Google Shape;204;p32"/>
          <p:cNvSpPr txBox="1">
            <a:spLocks noGrp="1"/>
          </p:cNvSpPr>
          <p:nvPr>
            <p:ph type="ctrTitle" idx="7"/>
          </p:nvPr>
        </p:nvSpPr>
        <p:spPr>
          <a:xfrm>
            <a:off x="3080467" y="3825036"/>
            <a:ext cx="2867200" cy="512000"/>
          </a:xfrm>
          <a:prstGeom prst="rect">
            <a:avLst/>
          </a:prstGeom>
        </p:spPr>
        <p:txBody>
          <a:bodyPr spcFirstLastPara="1" vert="horz" wrap="square" lIns="121900" tIns="121900" rIns="121900" bIns="121900" rtlCol="0" anchor="t" anchorCtr="0">
            <a:noAutofit/>
          </a:bodyPr>
          <a:lstStyle/>
          <a:p>
            <a:r>
              <a:rPr lang="en" dirty="0"/>
              <a:t>ANN types</a:t>
            </a:r>
            <a:endParaRPr dirty="0"/>
          </a:p>
        </p:txBody>
      </p:sp>
      <p:sp>
        <p:nvSpPr>
          <p:cNvPr id="205" name="Google Shape;205;p32"/>
          <p:cNvSpPr txBox="1">
            <a:spLocks noGrp="1"/>
          </p:cNvSpPr>
          <p:nvPr>
            <p:ph type="title" idx="8"/>
          </p:nvPr>
        </p:nvSpPr>
        <p:spPr>
          <a:xfrm>
            <a:off x="957067" y="3947267"/>
            <a:ext cx="1991200" cy="1255600"/>
          </a:xfrm>
          <a:prstGeom prst="rect">
            <a:avLst/>
          </a:prstGeom>
        </p:spPr>
        <p:txBody>
          <a:bodyPr spcFirstLastPara="1" vert="horz" wrap="square" lIns="121900" tIns="121900" rIns="121900" bIns="121900" rtlCol="0" anchor="ctr" anchorCtr="0">
            <a:noAutofit/>
          </a:bodyPr>
          <a:lstStyle/>
          <a:p>
            <a:r>
              <a:rPr lang="en"/>
              <a:t>03</a:t>
            </a:r>
            <a:endParaRPr/>
          </a:p>
        </p:txBody>
      </p:sp>
      <p:sp>
        <p:nvSpPr>
          <p:cNvPr id="206" name="Google Shape;206;p32"/>
          <p:cNvSpPr txBox="1">
            <a:spLocks noGrp="1"/>
          </p:cNvSpPr>
          <p:nvPr>
            <p:ph type="subTitle" idx="9"/>
          </p:nvPr>
        </p:nvSpPr>
        <p:spPr>
          <a:xfrm>
            <a:off x="3080467" y="4397767"/>
            <a:ext cx="2867200" cy="1023600"/>
          </a:xfrm>
          <a:prstGeom prst="rect">
            <a:avLst/>
          </a:prstGeom>
        </p:spPr>
        <p:txBody>
          <a:bodyPr spcFirstLastPara="1" vert="horz" wrap="square" lIns="121900" tIns="121900" rIns="121900" bIns="121900" rtlCol="0" anchor="t" anchorCtr="0">
            <a:noAutofit/>
          </a:bodyPr>
          <a:lstStyle/>
          <a:p>
            <a:pPr marL="0" indent="0">
              <a:buClr>
                <a:schemeClr val="dk1"/>
              </a:buClr>
              <a:buSzPts val="1100"/>
            </a:pPr>
            <a:r>
              <a:rPr lang="es-ES" dirty="0" err="1"/>
              <a:t>Definitions</a:t>
            </a:r>
            <a:r>
              <a:rPr lang="es-ES" dirty="0"/>
              <a:t> and </a:t>
            </a:r>
            <a:r>
              <a:rPr lang="es-ES" dirty="0" err="1"/>
              <a:t>different</a:t>
            </a:r>
            <a:r>
              <a:rPr lang="es-ES" dirty="0"/>
              <a:t> ANN </a:t>
            </a:r>
            <a:r>
              <a:rPr lang="es-ES" dirty="0" err="1"/>
              <a:t>types</a:t>
            </a:r>
            <a:endParaRPr dirty="0"/>
          </a:p>
          <a:p>
            <a:pPr marL="0" indent="0"/>
            <a:endParaRPr dirty="0"/>
          </a:p>
        </p:txBody>
      </p:sp>
      <p:sp>
        <p:nvSpPr>
          <p:cNvPr id="207" name="Google Shape;207;p32"/>
          <p:cNvSpPr txBox="1">
            <a:spLocks noGrp="1"/>
          </p:cNvSpPr>
          <p:nvPr>
            <p:ph type="ctrTitle" idx="13"/>
          </p:nvPr>
        </p:nvSpPr>
        <p:spPr>
          <a:xfrm>
            <a:off x="8367467" y="3897383"/>
            <a:ext cx="2867200" cy="512000"/>
          </a:xfrm>
          <a:prstGeom prst="rect">
            <a:avLst/>
          </a:prstGeom>
        </p:spPr>
        <p:txBody>
          <a:bodyPr spcFirstLastPara="1" vert="horz" wrap="square" lIns="121900" tIns="121900" rIns="121900" bIns="121900" rtlCol="0" anchor="t" anchorCtr="0">
            <a:noAutofit/>
          </a:bodyPr>
          <a:lstStyle/>
          <a:p>
            <a:r>
              <a:rPr lang="en" dirty="0"/>
              <a:t>Class Material</a:t>
            </a:r>
            <a:endParaRPr dirty="0"/>
          </a:p>
        </p:txBody>
      </p:sp>
      <p:sp>
        <p:nvSpPr>
          <p:cNvPr id="208" name="Google Shape;208;p32"/>
          <p:cNvSpPr txBox="1">
            <a:spLocks noGrp="1"/>
          </p:cNvSpPr>
          <p:nvPr>
            <p:ph type="title" idx="14"/>
          </p:nvPr>
        </p:nvSpPr>
        <p:spPr>
          <a:xfrm>
            <a:off x="6248533" y="3947267"/>
            <a:ext cx="1991200" cy="1255600"/>
          </a:xfrm>
          <a:prstGeom prst="rect">
            <a:avLst/>
          </a:prstGeom>
        </p:spPr>
        <p:txBody>
          <a:bodyPr spcFirstLastPara="1" vert="horz" wrap="square" lIns="121900" tIns="121900" rIns="121900" bIns="121900" rtlCol="0" anchor="ctr" anchorCtr="0">
            <a:noAutofit/>
          </a:bodyPr>
          <a:lstStyle/>
          <a:p>
            <a:r>
              <a:rPr lang="en"/>
              <a:t>04</a:t>
            </a:r>
            <a:endParaRPr/>
          </a:p>
        </p:txBody>
      </p:sp>
      <p:sp>
        <p:nvSpPr>
          <p:cNvPr id="209" name="Google Shape;209;p32"/>
          <p:cNvSpPr txBox="1">
            <a:spLocks noGrp="1"/>
          </p:cNvSpPr>
          <p:nvPr>
            <p:ph type="subTitle" idx="15"/>
          </p:nvPr>
        </p:nvSpPr>
        <p:spPr>
          <a:xfrm>
            <a:off x="8367733" y="4397767"/>
            <a:ext cx="2867200" cy="1023600"/>
          </a:xfrm>
          <a:prstGeom prst="rect">
            <a:avLst/>
          </a:prstGeom>
        </p:spPr>
        <p:txBody>
          <a:bodyPr spcFirstLastPara="1" vert="horz" wrap="square" lIns="121900" tIns="121900" rIns="121900" bIns="121900" rtlCol="0" anchor="t" anchorCtr="0">
            <a:noAutofit/>
          </a:bodyPr>
          <a:lstStyle/>
          <a:p>
            <a:pPr marL="0" indent="0">
              <a:buClr>
                <a:schemeClr val="dk1"/>
              </a:buClr>
              <a:buSzPts val="1100"/>
            </a:pPr>
            <a:r>
              <a:rPr lang="es-ES" dirty="0" err="1"/>
              <a:t>Reccommended</a:t>
            </a:r>
            <a:r>
              <a:rPr lang="es-ES" dirty="0"/>
              <a:t> </a:t>
            </a:r>
            <a:r>
              <a:rPr lang="es-ES" dirty="0" err="1"/>
              <a:t>readings</a:t>
            </a:r>
            <a:r>
              <a:rPr lang="es-ES" dirty="0"/>
              <a:t> and </a:t>
            </a:r>
            <a:r>
              <a:rPr lang="es-ES" dirty="0" err="1"/>
              <a:t>external</a:t>
            </a:r>
            <a:r>
              <a:rPr lang="es-ES" dirty="0"/>
              <a:t> </a:t>
            </a:r>
            <a:r>
              <a:rPr lang="es-ES" dirty="0" err="1"/>
              <a:t>tools</a:t>
            </a:r>
            <a:r>
              <a:rPr lang="es-ES" dirty="0"/>
              <a:t> </a:t>
            </a:r>
            <a:endParaRPr dirty="0"/>
          </a:p>
          <a:p>
            <a:pPr marL="0" indent="0"/>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69B58B-FDB4-1ADC-72AA-4C2143B2834E}"/>
              </a:ext>
            </a:extLst>
          </p:cNvPr>
          <p:cNvSpPr>
            <a:spLocks noGrp="1"/>
          </p:cNvSpPr>
          <p:nvPr>
            <p:ph type="sldNum" sz="quarter" idx="12"/>
          </p:nvPr>
        </p:nvSpPr>
        <p:spPr/>
        <p:txBody>
          <a:bodyPr/>
          <a:lstStyle/>
          <a:p>
            <a:fld id="{A06C264A-03B6-44A0-BE1D-CA8DBA4A3ABC}" type="slidenum">
              <a:rPr lang="en-US" smtClean="0"/>
              <a:t>20</a:t>
            </a:fld>
            <a:endParaRPr lang="en-US"/>
          </a:p>
        </p:txBody>
      </p:sp>
      <p:pic>
        <p:nvPicPr>
          <p:cNvPr id="5" name="Picture 4">
            <a:extLst>
              <a:ext uri="{FF2B5EF4-FFF2-40B4-BE49-F238E27FC236}">
                <a16:creationId xmlns:a16="http://schemas.microsoft.com/office/drawing/2014/main" id="{D0ED8ECE-F825-1DF9-9288-3B718ED8F00C}"/>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1028" name="Picture 4" descr="Machine learning con TensorFlow y Keras en Python">
            <a:extLst>
              <a:ext uri="{FF2B5EF4-FFF2-40B4-BE49-F238E27FC236}">
                <a16:creationId xmlns:a16="http://schemas.microsoft.com/office/drawing/2014/main" id="{FDE33182-1A43-C992-3E76-2E91C3FB7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111" y="3630239"/>
            <a:ext cx="4121648" cy="309123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ntroducción a la programación en Python para geólogos - Escuela de  Geología Profesional">
            <a:extLst>
              <a:ext uri="{FF2B5EF4-FFF2-40B4-BE49-F238E27FC236}">
                <a16:creationId xmlns:a16="http://schemas.microsoft.com/office/drawing/2014/main" id="{A0AA474A-3A51-169A-B982-B7AEC9F7A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9184" y="2079947"/>
            <a:ext cx="5102832" cy="221322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Google Colaboratory Colab - Guía Completa Español - Marketing Branding">
            <a:hlinkClick r:id="rId6"/>
            <a:extLst>
              <a:ext uri="{FF2B5EF4-FFF2-40B4-BE49-F238E27FC236}">
                <a16:creationId xmlns:a16="http://schemas.microsoft.com/office/drawing/2014/main" id="{43FA061C-1EDE-5AEC-8968-011CB53834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984" y="1735246"/>
            <a:ext cx="3951791" cy="26345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CABAFE-A073-5130-D12B-71373825C72A}"/>
              </a:ext>
            </a:extLst>
          </p:cNvPr>
          <p:cNvSpPr txBox="1"/>
          <p:nvPr/>
        </p:nvSpPr>
        <p:spPr>
          <a:xfrm>
            <a:off x="575988" y="337989"/>
            <a:ext cx="609771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Course</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environment</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p>
        </p:txBody>
      </p:sp>
    </p:spTree>
    <p:extLst>
      <p:ext uri="{BB962C8B-B14F-4D97-AF65-F5344CB8AC3E}">
        <p14:creationId xmlns:p14="http://schemas.microsoft.com/office/powerpoint/2010/main" val="3584759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16;p33">
            <a:extLst>
              <a:ext uri="{FF2B5EF4-FFF2-40B4-BE49-F238E27FC236}">
                <a16:creationId xmlns:a16="http://schemas.microsoft.com/office/drawing/2014/main" id="{B074AFDA-9F34-40C2-4A8D-66E399ECB7A1}"/>
              </a:ext>
            </a:extLst>
          </p:cNvPr>
          <p:cNvSpPr/>
          <p:nvPr/>
        </p:nvSpPr>
        <p:spPr>
          <a:xfrm>
            <a:off x="9113178" y="1274500"/>
            <a:ext cx="3164439" cy="5701653"/>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ontent Placeholder 2">
            <a:extLst>
              <a:ext uri="{FF2B5EF4-FFF2-40B4-BE49-F238E27FC236}">
                <a16:creationId xmlns:a16="http://schemas.microsoft.com/office/drawing/2014/main" id="{7A29D020-2B83-17D0-7725-131F33AAD4B1}"/>
              </a:ext>
            </a:extLst>
          </p:cNvPr>
          <p:cNvSpPr>
            <a:spLocks noGrp="1"/>
          </p:cNvSpPr>
          <p:nvPr>
            <p:ph idx="1"/>
          </p:nvPr>
        </p:nvSpPr>
        <p:spPr>
          <a:xfrm>
            <a:off x="509196" y="1845443"/>
            <a:ext cx="10134600" cy="4441611"/>
          </a:xfrm>
        </p:spPr>
        <p:txBody>
          <a:bodyPr>
            <a:normAutofit/>
          </a:bodyPr>
          <a:lstStyle/>
          <a:p>
            <a:pPr marL="0" indent="0">
              <a:buNone/>
            </a:pPr>
            <a:r>
              <a:rPr lang="es-ES" sz="3000" dirty="0"/>
              <a:t>Serena Alderisi (</a:t>
            </a:r>
            <a:r>
              <a:rPr lang="es-ES" sz="3000" dirty="0" err="1"/>
              <a:t>she</a:t>
            </a:r>
            <a:r>
              <a:rPr lang="es-ES" sz="3000" dirty="0"/>
              <a:t>/</a:t>
            </a:r>
            <a:r>
              <a:rPr lang="es-ES" sz="3000" dirty="0" err="1"/>
              <a:t>her</a:t>
            </a:r>
            <a:r>
              <a:rPr lang="es-ES" sz="3000" dirty="0"/>
              <a:t>)</a:t>
            </a:r>
          </a:p>
          <a:p>
            <a:r>
              <a:rPr lang="es-ES" sz="2700" dirty="0"/>
              <a:t>Data </a:t>
            </a:r>
            <a:r>
              <a:rPr lang="es-ES" sz="2700" dirty="0" err="1"/>
              <a:t>Scientist</a:t>
            </a:r>
            <a:r>
              <a:rPr lang="es-ES" sz="2700" dirty="0"/>
              <a:t> and Machine </a:t>
            </a:r>
            <a:r>
              <a:rPr lang="es-ES" sz="2700" dirty="0" err="1"/>
              <a:t>Learning</a:t>
            </a:r>
            <a:r>
              <a:rPr lang="es-ES" sz="2700" dirty="0"/>
              <a:t> Expert at Siemens</a:t>
            </a:r>
          </a:p>
          <a:p>
            <a:r>
              <a:rPr lang="es-ES" sz="2700" dirty="0" err="1"/>
              <a:t>Equity</a:t>
            </a:r>
            <a:r>
              <a:rPr lang="es-ES" sz="2700" dirty="0"/>
              <a:t> </a:t>
            </a:r>
            <a:r>
              <a:rPr lang="es-ES" sz="2700" dirty="0" err="1"/>
              <a:t>Ambassador</a:t>
            </a:r>
            <a:r>
              <a:rPr lang="es-ES" sz="2700" dirty="0"/>
              <a:t> and Data </a:t>
            </a:r>
            <a:r>
              <a:rPr lang="es-ES" sz="2700" dirty="0" err="1"/>
              <a:t>Science</a:t>
            </a:r>
            <a:r>
              <a:rPr lang="es-ES" sz="2700" dirty="0"/>
              <a:t> Tutor </a:t>
            </a:r>
          </a:p>
          <a:p>
            <a:r>
              <a:rPr lang="es-ES" sz="2700" dirty="0"/>
              <a:t>Data </a:t>
            </a:r>
            <a:r>
              <a:rPr lang="es-ES" sz="2700" dirty="0" err="1"/>
              <a:t>Science</a:t>
            </a:r>
            <a:r>
              <a:rPr lang="es-ES" sz="2700" dirty="0"/>
              <a:t> Speaker </a:t>
            </a:r>
          </a:p>
          <a:p>
            <a:r>
              <a:rPr lang="en-US" sz="2700" b="0" i="0" dirty="0">
                <a:solidFill>
                  <a:srgbClr val="040C28"/>
                </a:solidFill>
                <a:effectLst/>
                <a:latin typeface="Google Sans"/>
              </a:rPr>
              <a:t>Masters of Sciences </a:t>
            </a:r>
            <a:r>
              <a:rPr lang="es-ES" sz="2700" dirty="0"/>
              <a:t>in Data </a:t>
            </a:r>
            <a:r>
              <a:rPr lang="es-ES" sz="2700" dirty="0" err="1"/>
              <a:t>Science</a:t>
            </a:r>
            <a:r>
              <a:rPr lang="es-ES" sz="2700" dirty="0"/>
              <a:t> </a:t>
            </a:r>
          </a:p>
          <a:p>
            <a:pPr marL="0" indent="0">
              <a:buNone/>
            </a:pPr>
            <a:r>
              <a:rPr lang="es-ES" sz="2000" dirty="0"/>
              <a:t>    Universidad Politécnica de Madrid</a:t>
            </a:r>
          </a:p>
          <a:p>
            <a:r>
              <a:rPr lang="es-ES" sz="2700" dirty="0" err="1"/>
              <a:t>Bachelor</a:t>
            </a:r>
            <a:r>
              <a:rPr lang="es-ES" sz="2700" dirty="0"/>
              <a:t> </a:t>
            </a:r>
            <a:r>
              <a:rPr lang="es-ES" sz="2700" dirty="0" err="1"/>
              <a:t>Degree</a:t>
            </a:r>
            <a:r>
              <a:rPr lang="es-ES" sz="2700" dirty="0"/>
              <a:t> in “</a:t>
            </a:r>
            <a:r>
              <a:rPr lang="es-ES" sz="2700" dirty="0" err="1"/>
              <a:t>Statistica</a:t>
            </a:r>
            <a:r>
              <a:rPr lang="es-ES" sz="2700" dirty="0"/>
              <a:t> e </a:t>
            </a:r>
            <a:r>
              <a:rPr lang="es-ES" sz="2700" dirty="0" err="1"/>
              <a:t>Informatica</a:t>
            </a:r>
            <a:r>
              <a:rPr lang="es-ES" sz="2700" dirty="0"/>
              <a:t> per la gestione</a:t>
            </a:r>
          </a:p>
          <a:p>
            <a:pPr marL="0" indent="0">
              <a:buNone/>
            </a:pPr>
            <a:r>
              <a:rPr lang="es-ES" sz="2700" dirty="0"/>
              <a:t>   </a:t>
            </a:r>
            <a:r>
              <a:rPr lang="es-ES" sz="2700" dirty="0" err="1"/>
              <a:t>delle</a:t>
            </a:r>
            <a:r>
              <a:rPr lang="es-ES" sz="2700" dirty="0"/>
              <a:t> imprese” </a:t>
            </a:r>
            <a:r>
              <a:rPr lang="es-ES" sz="2000" dirty="0" err="1"/>
              <a:t>Universita</a:t>
            </a:r>
            <a:r>
              <a:rPr lang="es-ES" sz="2000" dirty="0"/>
              <a:t> </a:t>
            </a:r>
            <a:r>
              <a:rPr lang="es-ES" sz="2000" dirty="0" err="1"/>
              <a:t>degli</a:t>
            </a:r>
            <a:r>
              <a:rPr lang="es-ES" sz="2000" dirty="0"/>
              <a:t> </a:t>
            </a:r>
            <a:r>
              <a:rPr lang="es-ES" sz="2000" dirty="0" err="1"/>
              <a:t>studi</a:t>
            </a:r>
            <a:r>
              <a:rPr lang="es-ES" sz="2000" dirty="0"/>
              <a:t> di Napoli </a:t>
            </a:r>
            <a:r>
              <a:rPr lang="es-ES" sz="2000" dirty="0" err="1"/>
              <a:t>Parthenope</a:t>
            </a:r>
            <a:endParaRPr lang="es-ES" sz="2000" dirty="0"/>
          </a:p>
          <a:p>
            <a:endParaRPr lang="es-ES" sz="2000" dirty="0"/>
          </a:p>
          <a:p>
            <a:endParaRPr lang="en-US" dirty="0"/>
          </a:p>
        </p:txBody>
      </p:sp>
      <p:pic>
        <p:nvPicPr>
          <p:cNvPr id="4" name="Picture 3">
            <a:extLst>
              <a:ext uri="{FF2B5EF4-FFF2-40B4-BE49-F238E27FC236}">
                <a16:creationId xmlns:a16="http://schemas.microsoft.com/office/drawing/2014/main" id="{7AABA820-FC2B-B52C-4536-8AB4EFE2DDE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F13E153D-DB74-6520-5A2B-9E801CA852EC}"/>
              </a:ext>
            </a:extLst>
          </p:cNvPr>
          <p:cNvSpPr>
            <a:spLocks noGrp="1"/>
          </p:cNvSpPr>
          <p:nvPr>
            <p:ph type="sldNum" sz="quarter" idx="12"/>
          </p:nvPr>
        </p:nvSpPr>
        <p:spPr/>
        <p:txBody>
          <a:bodyPr/>
          <a:lstStyle/>
          <a:p>
            <a:fld id="{A06C264A-03B6-44A0-BE1D-CA8DBA4A3ABC}" type="slidenum">
              <a:rPr lang="en-US" smtClean="0">
                <a:solidFill>
                  <a:schemeClr val="bg1"/>
                </a:solidFill>
              </a:rPr>
              <a:t>3</a:t>
            </a:fld>
            <a:endParaRPr lang="en-US" dirty="0">
              <a:solidFill>
                <a:schemeClr val="bg1"/>
              </a:solidFill>
            </a:endParaRPr>
          </a:p>
        </p:txBody>
      </p:sp>
      <p:sp>
        <p:nvSpPr>
          <p:cNvPr id="8" name="Google Shape;197;p32">
            <a:extLst>
              <a:ext uri="{FF2B5EF4-FFF2-40B4-BE49-F238E27FC236}">
                <a16:creationId xmlns:a16="http://schemas.microsoft.com/office/drawing/2014/main" id="{2BA8A006-8F72-20B0-37C1-B523775B2064}"/>
              </a:ext>
            </a:extLst>
          </p:cNvPr>
          <p:cNvSpPr txBox="1">
            <a:spLocks noGrp="1"/>
          </p:cNvSpPr>
          <p:nvPr>
            <p:ph type="title"/>
          </p:nvPr>
        </p:nvSpPr>
        <p:spPr>
          <a:xfrm>
            <a:off x="957067" y="510900"/>
            <a:ext cx="10277600" cy="763600"/>
          </a:xfrm>
          <a:prstGeom prst="rect">
            <a:avLst/>
          </a:prstGeom>
        </p:spPr>
        <p:txBody>
          <a:bodyPr spcFirstLastPara="1" vert="horz" wrap="square" lIns="121900" tIns="121900" rIns="121900" bIns="121900" rtlCol="0" anchor="t" anchorCtr="0">
            <a:noAutofit/>
          </a:bodyPr>
          <a:lstStyle/>
          <a:p>
            <a:r>
              <a:rPr lang="en" sz="4000" dirty="0">
                <a:solidFill>
                  <a:srgbClr val="4472C4"/>
                </a:solidFill>
                <a:latin typeface="Montserrat" panose="00000500000000000000" pitchFamily="2" charset="0"/>
              </a:rPr>
              <a:t>What about me? </a:t>
            </a:r>
            <a:endParaRPr sz="4000" dirty="0">
              <a:solidFill>
                <a:srgbClr val="4472C4"/>
              </a:solidFill>
              <a:latin typeface="Montserrat" panose="00000500000000000000" pitchFamily="2" charset="0"/>
            </a:endParaRPr>
          </a:p>
        </p:txBody>
      </p:sp>
      <p:pic>
        <p:nvPicPr>
          <p:cNvPr id="11" name="Picture 2">
            <a:extLst>
              <a:ext uri="{FF2B5EF4-FFF2-40B4-BE49-F238E27FC236}">
                <a16:creationId xmlns:a16="http://schemas.microsoft.com/office/drawing/2014/main" id="{70F2E95D-92B8-9790-69E9-946DFF84D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4500" y="5522088"/>
            <a:ext cx="268793" cy="268793"/>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Envelope with solid fill">
            <a:extLst>
              <a:ext uri="{FF2B5EF4-FFF2-40B4-BE49-F238E27FC236}">
                <a16:creationId xmlns:a16="http://schemas.microsoft.com/office/drawing/2014/main" id="{1C1645D7-B1DD-4ADB-BC1E-6DF18653F3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7129" y="5146825"/>
            <a:ext cx="324267" cy="324267"/>
          </a:xfrm>
          <a:prstGeom prst="rect">
            <a:avLst/>
          </a:prstGeom>
        </p:spPr>
      </p:pic>
      <p:sp>
        <p:nvSpPr>
          <p:cNvPr id="13" name="TextBox 12">
            <a:extLst>
              <a:ext uri="{FF2B5EF4-FFF2-40B4-BE49-F238E27FC236}">
                <a16:creationId xmlns:a16="http://schemas.microsoft.com/office/drawing/2014/main" id="{61CBC565-3004-807E-7052-A9320EC5CF43}"/>
              </a:ext>
            </a:extLst>
          </p:cNvPr>
          <p:cNvSpPr txBox="1"/>
          <p:nvPr/>
        </p:nvSpPr>
        <p:spPr>
          <a:xfrm>
            <a:off x="10032456" y="5094482"/>
            <a:ext cx="2642687" cy="969496"/>
          </a:xfrm>
          <a:prstGeom prst="rect">
            <a:avLst/>
          </a:prstGeom>
          <a:noFill/>
        </p:spPr>
        <p:txBody>
          <a:bodyPr wrap="square">
            <a:spAutoFit/>
          </a:bodyPr>
          <a:lstStyle/>
          <a:p>
            <a:pPr>
              <a:lnSpc>
                <a:spcPct val="150000"/>
              </a:lnSpc>
            </a:pPr>
            <a:r>
              <a:rPr lang="es-ES" sz="1400" dirty="0">
                <a:latin typeface="Avenir Book" panose="02000503020000020003"/>
                <a:hlinkClick r:id="rId7"/>
              </a:rPr>
              <a:t>serena.alderisi@gmail.com</a:t>
            </a:r>
            <a:endParaRPr lang="es-ES" sz="1400" dirty="0">
              <a:latin typeface="Avenir Book" panose="02000503020000020003"/>
            </a:endParaRPr>
          </a:p>
          <a:p>
            <a:pPr>
              <a:lnSpc>
                <a:spcPct val="150000"/>
              </a:lnSpc>
            </a:pPr>
            <a:r>
              <a:rPr lang="es-ES" sz="1400" dirty="0">
                <a:latin typeface="Avenir Book" panose="02000503020000020003"/>
                <a:hlinkClick r:id="rId8"/>
              </a:rPr>
              <a:t>Serena Alderisi</a:t>
            </a:r>
            <a:endParaRPr lang="it-GB" sz="1400" dirty="0">
              <a:latin typeface="Avenir Book" panose="02000503020000020003"/>
            </a:endParaRPr>
          </a:p>
          <a:p>
            <a:r>
              <a:rPr lang="es-ES" sz="1500" dirty="0">
                <a:latin typeface="Avenir Book" panose="02000503020000020003"/>
              </a:rPr>
              <a:t> </a:t>
            </a:r>
          </a:p>
        </p:txBody>
      </p:sp>
      <p:pic>
        <p:nvPicPr>
          <p:cNvPr id="16" name="Picture 15">
            <a:extLst>
              <a:ext uri="{FF2B5EF4-FFF2-40B4-BE49-F238E27FC236}">
                <a16:creationId xmlns:a16="http://schemas.microsoft.com/office/drawing/2014/main" id="{B1D1ADE9-88E6-E1CA-2ABA-912D34080F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92903" y="1845443"/>
            <a:ext cx="2804987" cy="2861347"/>
          </a:xfrm>
          <a:prstGeom prst="rect">
            <a:avLst/>
          </a:prstGeom>
        </p:spPr>
      </p:pic>
      <p:sp>
        <p:nvSpPr>
          <p:cNvPr id="2" name="Google Shape;198;p32">
            <a:extLst>
              <a:ext uri="{FF2B5EF4-FFF2-40B4-BE49-F238E27FC236}">
                <a16:creationId xmlns:a16="http://schemas.microsoft.com/office/drawing/2014/main" id="{EB35578F-1429-61B1-DBB4-DBF8D8FDF9E2}"/>
              </a:ext>
            </a:extLst>
          </p:cNvPr>
          <p:cNvSpPr txBox="1">
            <a:spLocks/>
          </p:cNvSpPr>
          <p:nvPr/>
        </p:nvSpPr>
        <p:spPr>
          <a:xfrm>
            <a:off x="3080467" y="1929084"/>
            <a:ext cx="2867200" cy="512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p>
        </p:txBody>
      </p:sp>
    </p:spTree>
    <p:extLst>
      <p:ext uri="{BB962C8B-B14F-4D97-AF65-F5344CB8AC3E}">
        <p14:creationId xmlns:p14="http://schemas.microsoft.com/office/powerpoint/2010/main" val="3851294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0285-B657-2A5C-C659-973DA884002F}"/>
              </a:ext>
            </a:extLst>
          </p:cNvPr>
          <p:cNvSpPr>
            <a:spLocks noGrp="1"/>
          </p:cNvSpPr>
          <p:nvPr>
            <p:ph type="title"/>
          </p:nvPr>
        </p:nvSpPr>
        <p:spPr>
          <a:xfrm>
            <a:off x="437508" y="222659"/>
            <a:ext cx="10515600" cy="1325563"/>
          </a:xfrm>
        </p:spPr>
        <p:txBody>
          <a:bodyPr/>
          <a:lstStyle/>
          <a:p>
            <a:r>
              <a:rPr lang="es-ES" dirty="0">
                <a:solidFill>
                  <a:srgbClr val="4472C4"/>
                </a:solidFill>
              </a:rPr>
              <a:t>AI </a:t>
            </a:r>
            <a:r>
              <a:rPr lang="es-ES" dirty="0" err="1">
                <a:solidFill>
                  <a:srgbClr val="4472C4"/>
                </a:solidFill>
              </a:rPr>
              <a:t>world</a:t>
            </a:r>
            <a:r>
              <a:rPr lang="es-ES" dirty="0">
                <a:solidFill>
                  <a:srgbClr val="4472C4"/>
                </a:solidFill>
              </a:rPr>
              <a:t> </a:t>
            </a:r>
            <a:r>
              <a:rPr lang="es-ES" dirty="0" err="1">
                <a:solidFill>
                  <a:srgbClr val="4472C4"/>
                </a:solidFill>
              </a:rPr>
              <a:t>contest</a:t>
            </a:r>
            <a:r>
              <a:rPr lang="es-ES" dirty="0">
                <a:solidFill>
                  <a:srgbClr val="4472C4"/>
                </a:solidFill>
              </a:rPr>
              <a:t> </a:t>
            </a:r>
            <a:endParaRPr lang="en-US" dirty="0">
              <a:solidFill>
                <a:srgbClr val="4472C4"/>
              </a:solidFill>
            </a:endParaRPr>
          </a:p>
        </p:txBody>
      </p:sp>
      <p:pic>
        <p:nvPicPr>
          <p:cNvPr id="6" name="Content Placeholder 5">
            <a:extLst>
              <a:ext uri="{FF2B5EF4-FFF2-40B4-BE49-F238E27FC236}">
                <a16:creationId xmlns:a16="http://schemas.microsoft.com/office/drawing/2014/main" id="{D7CE08E7-76AD-A430-FC38-E6B291C547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6575" y="1478506"/>
            <a:ext cx="7915425" cy="4184758"/>
          </a:xfrm>
        </p:spPr>
      </p:pic>
      <p:sp>
        <p:nvSpPr>
          <p:cNvPr id="4" name="Slide Number Placeholder 3">
            <a:extLst>
              <a:ext uri="{FF2B5EF4-FFF2-40B4-BE49-F238E27FC236}">
                <a16:creationId xmlns:a16="http://schemas.microsoft.com/office/drawing/2014/main" id="{841FC444-55C9-8FF9-762E-20733D6E155D}"/>
              </a:ext>
            </a:extLst>
          </p:cNvPr>
          <p:cNvSpPr>
            <a:spLocks noGrp="1"/>
          </p:cNvSpPr>
          <p:nvPr>
            <p:ph type="sldNum" sz="quarter" idx="12"/>
          </p:nvPr>
        </p:nvSpPr>
        <p:spPr/>
        <p:txBody>
          <a:bodyPr/>
          <a:lstStyle/>
          <a:p>
            <a:fld id="{A06C264A-03B6-44A0-BE1D-CA8DBA4A3ABC}" type="slidenum">
              <a:rPr lang="en-US" smtClean="0"/>
              <a:t>4</a:t>
            </a:fld>
            <a:endParaRPr lang="en-US"/>
          </a:p>
        </p:txBody>
      </p:sp>
      <p:pic>
        <p:nvPicPr>
          <p:cNvPr id="3" name="Picture 2">
            <a:extLst>
              <a:ext uri="{FF2B5EF4-FFF2-40B4-BE49-F238E27FC236}">
                <a16:creationId xmlns:a16="http://schemas.microsoft.com/office/drawing/2014/main" id="{094D1943-F472-7834-930E-E441B54ACEE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grpSp>
        <p:nvGrpSpPr>
          <p:cNvPr id="9" name="Google Shape;10892;p81">
            <a:extLst>
              <a:ext uri="{FF2B5EF4-FFF2-40B4-BE49-F238E27FC236}">
                <a16:creationId xmlns:a16="http://schemas.microsoft.com/office/drawing/2014/main" id="{C8354048-9D3C-E44D-E1C6-E76F9FA3B8D3}"/>
              </a:ext>
            </a:extLst>
          </p:cNvPr>
          <p:cNvGrpSpPr/>
          <p:nvPr/>
        </p:nvGrpSpPr>
        <p:grpSpPr>
          <a:xfrm>
            <a:off x="11353800" y="6214985"/>
            <a:ext cx="421914" cy="423864"/>
            <a:chOff x="-1333975" y="2365850"/>
            <a:chExt cx="292225" cy="293575"/>
          </a:xfrm>
        </p:grpSpPr>
        <p:sp>
          <p:nvSpPr>
            <p:cNvPr id="10" name="Google Shape;10893;p81">
              <a:hlinkClick r:id="rId5" action="ppaction://hlinksldjump"/>
              <a:extLst>
                <a:ext uri="{FF2B5EF4-FFF2-40B4-BE49-F238E27FC236}">
                  <a16:creationId xmlns:a16="http://schemas.microsoft.com/office/drawing/2014/main" id="{9BD9BAC5-60F0-653D-7775-49FF10DB7C5A}"/>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894;p81">
              <a:extLst>
                <a:ext uri="{FF2B5EF4-FFF2-40B4-BE49-F238E27FC236}">
                  <a16:creationId xmlns:a16="http://schemas.microsoft.com/office/drawing/2014/main" id="{993AE596-56B1-8341-0027-266F3F3D441B}"/>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95;p81">
              <a:extLst>
                <a:ext uri="{FF2B5EF4-FFF2-40B4-BE49-F238E27FC236}">
                  <a16:creationId xmlns:a16="http://schemas.microsoft.com/office/drawing/2014/main" id="{77E59F4B-C987-17E2-10C7-4B8149661BB4}"/>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96;p81">
              <a:extLst>
                <a:ext uri="{FF2B5EF4-FFF2-40B4-BE49-F238E27FC236}">
                  <a16:creationId xmlns:a16="http://schemas.microsoft.com/office/drawing/2014/main" id="{7F63ED12-EB04-A9F3-A525-E583599DC5C8}"/>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7;p81">
              <a:extLst>
                <a:ext uri="{FF2B5EF4-FFF2-40B4-BE49-F238E27FC236}">
                  <a16:creationId xmlns:a16="http://schemas.microsoft.com/office/drawing/2014/main" id="{1BD41AFA-4B21-13EB-178B-12F2D240F418}"/>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98;p81">
              <a:extLst>
                <a:ext uri="{FF2B5EF4-FFF2-40B4-BE49-F238E27FC236}">
                  <a16:creationId xmlns:a16="http://schemas.microsoft.com/office/drawing/2014/main" id="{2CB9325C-EAAD-2427-9808-8903F1A8A53F}"/>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99;p81">
              <a:extLst>
                <a:ext uri="{FF2B5EF4-FFF2-40B4-BE49-F238E27FC236}">
                  <a16:creationId xmlns:a16="http://schemas.microsoft.com/office/drawing/2014/main" id="{3D564958-1667-BFAE-D028-1061C43DBDDB}"/>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00;p81">
              <a:extLst>
                <a:ext uri="{FF2B5EF4-FFF2-40B4-BE49-F238E27FC236}">
                  <a16:creationId xmlns:a16="http://schemas.microsoft.com/office/drawing/2014/main" id="{D8D95208-CEE5-3E9D-911D-B9DEEA1BB6DF}"/>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What is Artificial Intelligence? Types, History, and Future [2023 Edition]  | Simplilearn">
            <a:extLst>
              <a:ext uri="{FF2B5EF4-FFF2-40B4-BE49-F238E27FC236}">
                <a16:creationId xmlns:a16="http://schemas.microsoft.com/office/drawing/2014/main" id="{E5036432-EB8A-E8FC-00A8-830097CF87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05" y="1194841"/>
            <a:ext cx="3199544" cy="17997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rtificial Intelligence - Future of Life Institute">
            <a:extLst>
              <a:ext uri="{FF2B5EF4-FFF2-40B4-BE49-F238E27FC236}">
                <a16:creationId xmlns:a16="http://schemas.microsoft.com/office/drawing/2014/main" id="{BBBD8F6E-4103-1F59-E683-8B3B28A141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670" y="4605054"/>
            <a:ext cx="3428664" cy="21164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I and machine learning">
            <a:extLst>
              <a:ext uri="{FF2B5EF4-FFF2-40B4-BE49-F238E27FC236}">
                <a16:creationId xmlns:a16="http://schemas.microsoft.com/office/drawing/2014/main" id="{4799977F-8D4F-002F-35DB-A0FAC6E692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508" y="2889597"/>
            <a:ext cx="3466137" cy="194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243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2959842-B784-F1D3-450B-D2F54A7672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811" y="3672839"/>
            <a:ext cx="5272993" cy="3277064"/>
          </a:xfrm>
        </p:spPr>
      </p:pic>
      <p:sp>
        <p:nvSpPr>
          <p:cNvPr id="4" name="Slide Number Placeholder 3">
            <a:extLst>
              <a:ext uri="{FF2B5EF4-FFF2-40B4-BE49-F238E27FC236}">
                <a16:creationId xmlns:a16="http://schemas.microsoft.com/office/drawing/2014/main" id="{1AD39CFB-1672-306C-7C40-D4085FA490AB}"/>
              </a:ext>
            </a:extLst>
          </p:cNvPr>
          <p:cNvSpPr>
            <a:spLocks noGrp="1"/>
          </p:cNvSpPr>
          <p:nvPr>
            <p:ph type="sldNum" sz="quarter" idx="12"/>
          </p:nvPr>
        </p:nvSpPr>
        <p:spPr/>
        <p:txBody>
          <a:bodyPr/>
          <a:lstStyle/>
          <a:p>
            <a:fld id="{A06C264A-03B6-44A0-BE1D-CA8DBA4A3ABC}" type="slidenum">
              <a:rPr lang="en-US" smtClean="0"/>
              <a:t>5</a:t>
            </a:fld>
            <a:endParaRPr lang="en-US"/>
          </a:p>
        </p:txBody>
      </p:sp>
      <p:pic>
        <p:nvPicPr>
          <p:cNvPr id="8" name="Picture 7">
            <a:extLst>
              <a:ext uri="{FF2B5EF4-FFF2-40B4-BE49-F238E27FC236}">
                <a16:creationId xmlns:a16="http://schemas.microsoft.com/office/drawing/2014/main" id="{2B562E00-1B5B-5ACE-5976-372D0ED66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610" y="938226"/>
            <a:ext cx="5128802" cy="3378976"/>
          </a:xfrm>
          <a:prstGeom prst="rect">
            <a:avLst/>
          </a:prstGeom>
        </p:spPr>
      </p:pic>
      <p:pic>
        <p:nvPicPr>
          <p:cNvPr id="9" name="Picture 8">
            <a:extLst>
              <a:ext uri="{FF2B5EF4-FFF2-40B4-BE49-F238E27FC236}">
                <a16:creationId xmlns:a16="http://schemas.microsoft.com/office/drawing/2014/main" id="{40B19234-D4A6-74E7-1774-17FA4E89694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13" name="Picture 12">
            <a:extLst>
              <a:ext uri="{FF2B5EF4-FFF2-40B4-BE49-F238E27FC236}">
                <a16:creationId xmlns:a16="http://schemas.microsoft.com/office/drawing/2014/main" id="{6489670A-3041-42FE-C662-126ECFE983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668" y="1316998"/>
            <a:ext cx="4978191" cy="2765662"/>
          </a:xfrm>
          <a:prstGeom prst="rect">
            <a:avLst/>
          </a:prstGeom>
        </p:spPr>
      </p:pic>
      <p:pic>
        <p:nvPicPr>
          <p:cNvPr id="15" name="Picture 14">
            <a:extLst>
              <a:ext uri="{FF2B5EF4-FFF2-40B4-BE49-F238E27FC236}">
                <a16:creationId xmlns:a16="http://schemas.microsoft.com/office/drawing/2014/main" id="{32C3CA17-352E-120B-D3A8-4D5A0AA19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2234" y="3886244"/>
            <a:ext cx="4916732" cy="2765662"/>
          </a:xfrm>
          <a:prstGeom prst="rect">
            <a:avLst/>
          </a:prstGeom>
        </p:spPr>
      </p:pic>
      <p:sp>
        <p:nvSpPr>
          <p:cNvPr id="21" name="TextBox 20">
            <a:extLst>
              <a:ext uri="{FF2B5EF4-FFF2-40B4-BE49-F238E27FC236}">
                <a16:creationId xmlns:a16="http://schemas.microsoft.com/office/drawing/2014/main" id="{2DA97932-E259-95FF-3B01-EF9DC0E947A6}"/>
              </a:ext>
            </a:extLst>
          </p:cNvPr>
          <p:cNvSpPr txBox="1"/>
          <p:nvPr/>
        </p:nvSpPr>
        <p:spPr>
          <a:xfrm>
            <a:off x="521413" y="252818"/>
            <a:ext cx="6097712" cy="769441"/>
          </a:xfrm>
          <a:prstGeom prst="rect">
            <a:avLst/>
          </a:prstGeom>
          <a:noFill/>
        </p:spPr>
        <p:txBody>
          <a:bodyPr wrap="square">
            <a:spAutoFit/>
          </a:bodyPr>
          <a:lstStyle/>
          <a:p>
            <a:r>
              <a:rPr kumimoji="0" lang="es-ES" sz="4400" b="0" i="0" u="none" strike="noStrike" kern="1200" cap="none" spc="0" normalizeH="0" baseline="0" noProof="0" dirty="0" err="1">
                <a:ln>
                  <a:noFill/>
                </a:ln>
                <a:solidFill>
                  <a:srgbClr val="4472C4"/>
                </a:solidFill>
                <a:effectLst/>
                <a:uLnTx/>
                <a:uFillTx/>
                <a:latin typeface="Calibri Light" panose="020F0302020204030204"/>
                <a:ea typeface="+mj-ea"/>
                <a:cs typeface="+mj-cs"/>
              </a:rPr>
              <a:t>Computer</a:t>
            </a:r>
            <a:r>
              <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u="none" strike="noStrike" kern="1200" cap="none" spc="0" normalizeH="0" baseline="0" noProof="0" dirty="0" err="1">
                <a:ln>
                  <a:noFill/>
                </a:ln>
                <a:solidFill>
                  <a:srgbClr val="4472C4"/>
                </a:solidFill>
                <a:effectLst/>
                <a:uLnTx/>
                <a:uFillTx/>
                <a:latin typeface="Calibri Light" panose="020F0302020204030204"/>
                <a:ea typeface="+mj-ea"/>
                <a:cs typeface="+mj-cs"/>
              </a:rPr>
              <a:t>Vision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grpSp>
        <p:nvGrpSpPr>
          <p:cNvPr id="22" name="Google Shape;10892;p81">
            <a:extLst>
              <a:ext uri="{FF2B5EF4-FFF2-40B4-BE49-F238E27FC236}">
                <a16:creationId xmlns:a16="http://schemas.microsoft.com/office/drawing/2014/main" id="{946C00ED-9F6F-0485-362B-395ADBF9369B}"/>
              </a:ext>
            </a:extLst>
          </p:cNvPr>
          <p:cNvGrpSpPr/>
          <p:nvPr/>
        </p:nvGrpSpPr>
        <p:grpSpPr>
          <a:xfrm>
            <a:off x="11353800" y="6214985"/>
            <a:ext cx="421914" cy="423864"/>
            <a:chOff x="-1333975" y="2365850"/>
            <a:chExt cx="292225" cy="293575"/>
          </a:xfrm>
        </p:grpSpPr>
        <p:sp>
          <p:nvSpPr>
            <p:cNvPr id="23" name="Google Shape;10893;p81">
              <a:extLst>
                <a:ext uri="{FF2B5EF4-FFF2-40B4-BE49-F238E27FC236}">
                  <a16:creationId xmlns:a16="http://schemas.microsoft.com/office/drawing/2014/main" id="{AEB3AF1C-4F89-A709-E82C-344058650919}"/>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0894;p81">
              <a:extLst>
                <a:ext uri="{FF2B5EF4-FFF2-40B4-BE49-F238E27FC236}">
                  <a16:creationId xmlns:a16="http://schemas.microsoft.com/office/drawing/2014/main" id="{D60A2C7F-49C6-026C-06C2-2F53BC0CAB5A}"/>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95;p81">
              <a:extLst>
                <a:ext uri="{FF2B5EF4-FFF2-40B4-BE49-F238E27FC236}">
                  <a16:creationId xmlns:a16="http://schemas.microsoft.com/office/drawing/2014/main" id="{8DE511EF-77A6-49B9-8AF8-D3C83D49C8B6}"/>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96;p81">
              <a:extLst>
                <a:ext uri="{FF2B5EF4-FFF2-40B4-BE49-F238E27FC236}">
                  <a16:creationId xmlns:a16="http://schemas.microsoft.com/office/drawing/2014/main" id="{D34355BC-8FE6-FC98-8145-729B502C7DAA}"/>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897;p81">
              <a:extLst>
                <a:ext uri="{FF2B5EF4-FFF2-40B4-BE49-F238E27FC236}">
                  <a16:creationId xmlns:a16="http://schemas.microsoft.com/office/drawing/2014/main" id="{1CD31F1B-C5AA-E8EE-C3B1-F7019D8F21EA}"/>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898;p81">
              <a:extLst>
                <a:ext uri="{FF2B5EF4-FFF2-40B4-BE49-F238E27FC236}">
                  <a16:creationId xmlns:a16="http://schemas.microsoft.com/office/drawing/2014/main" id="{B380C2BA-5035-F2CA-F74E-ACA37DA232D5}"/>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899;p81">
              <a:extLst>
                <a:ext uri="{FF2B5EF4-FFF2-40B4-BE49-F238E27FC236}">
                  <a16:creationId xmlns:a16="http://schemas.microsoft.com/office/drawing/2014/main" id="{AA58B94C-D8A8-FEEF-4500-BA96CCC3198B}"/>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00;p81">
              <a:hlinkClick r:id="rId8" action="ppaction://hlinksldjump"/>
              <a:extLst>
                <a:ext uri="{FF2B5EF4-FFF2-40B4-BE49-F238E27FC236}">
                  <a16:creationId xmlns:a16="http://schemas.microsoft.com/office/drawing/2014/main" id="{2ABF7888-0F2C-F165-FCE7-3997F46BC8CF}"/>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614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95A1AD-77D4-88D8-B260-8EFFC842F442}"/>
              </a:ext>
            </a:extLst>
          </p:cNvPr>
          <p:cNvSpPr>
            <a:spLocks noGrp="1"/>
          </p:cNvSpPr>
          <p:nvPr>
            <p:ph type="sldNum" sz="quarter" idx="12"/>
          </p:nvPr>
        </p:nvSpPr>
        <p:spPr/>
        <p:txBody>
          <a:bodyPr/>
          <a:lstStyle/>
          <a:p>
            <a:fld id="{A06C264A-03B6-44A0-BE1D-CA8DBA4A3ABC}" type="slidenum">
              <a:rPr lang="en-US" smtClean="0"/>
              <a:t>6</a:t>
            </a:fld>
            <a:endParaRPr lang="en-US"/>
          </a:p>
        </p:txBody>
      </p:sp>
      <p:pic>
        <p:nvPicPr>
          <p:cNvPr id="5" name="Google Shape;387;p28">
            <a:extLst>
              <a:ext uri="{FF2B5EF4-FFF2-40B4-BE49-F238E27FC236}">
                <a16:creationId xmlns:a16="http://schemas.microsoft.com/office/drawing/2014/main" id="{AF983B95-DA93-C56B-2080-1ED3486B132B}"/>
              </a:ext>
            </a:extLst>
          </p:cNvPr>
          <p:cNvPicPr preferRelativeResize="0"/>
          <p:nvPr/>
        </p:nvPicPr>
        <p:blipFill>
          <a:blip r:embed="rId2">
            <a:alphaModFix/>
          </a:blip>
          <a:stretch>
            <a:fillRect/>
          </a:stretch>
        </p:blipFill>
        <p:spPr>
          <a:xfrm>
            <a:off x="838200" y="1086986"/>
            <a:ext cx="9354435" cy="5400625"/>
          </a:xfrm>
          <a:prstGeom prst="rect">
            <a:avLst/>
          </a:prstGeom>
          <a:noFill/>
          <a:ln>
            <a:noFill/>
          </a:ln>
        </p:spPr>
      </p:pic>
      <p:pic>
        <p:nvPicPr>
          <p:cNvPr id="8" name="Picture 7">
            <a:extLst>
              <a:ext uri="{FF2B5EF4-FFF2-40B4-BE49-F238E27FC236}">
                <a16:creationId xmlns:a16="http://schemas.microsoft.com/office/drawing/2014/main" id="{2F47BB49-0DA3-416D-CFCE-C0A57A1CA4AD}"/>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2" name="TextBox 1">
            <a:extLst>
              <a:ext uri="{FF2B5EF4-FFF2-40B4-BE49-F238E27FC236}">
                <a16:creationId xmlns:a16="http://schemas.microsoft.com/office/drawing/2014/main" id="{A7CE8264-040D-4AEA-C6D1-FF13D444FC8C}"/>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Healthcare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grpSp>
        <p:nvGrpSpPr>
          <p:cNvPr id="3" name="Google Shape;10892;p81">
            <a:extLst>
              <a:ext uri="{FF2B5EF4-FFF2-40B4-BE49-F238E27FC236}">
                <a16:creationId xmlns:a16="http://schemas.microsoft.com/office/drawing/2014/main" id="{790B4E3C-022F-F1FD-F27D-543681038688}"/>
              </a:ext>
            </a:extLst>
          </p:cNvPr>
          <p:cNvGrpSpPr/>
          <p:nvPr/>
        </p:nvGrpSpPr>
        <p:grpSpPr>
          <a:xfrm>
            <a:off x="11353800" y="6214985"/>
            <a:ext cx="421914" cy="423864"/>
            <a:chOff x="-1333975" y="2365850"/>
            <a:chExt cx="292225" cy="293575"/>
          </a:xfrm>
        </p:grpSpPr>
        <p:sp>
          <p:nvSpPr>
            <p:cNvPr id="6" name="Google Shape;10893;p81">
              <a:extLst>
                <a:ext uri="{FF2B5EF4-FFF2-40B4-BE49-F238E27FC236}">
                  <a16:creationId xmlns:a16="http://schemas.microsoft.com/office/drawing/2014/main" id="{AF2AB77B-A6D8-04BD-52D7-06C93A3E249A}"/>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94;p81">
              <a:extLst>
                <a:ext uri="{FF2B5EF4-FFF2-40B4-BE49-F238E27FC236}">
                  <a16:creationId xmlns:a16="http://schemas.microsoft.com/office/drawing/2014/main" id="{BD5FEB46-8833-7CF2-9C40-D6B0CBEC2B1D}"/>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95;p81">
              <a:extLst>
                <a:ext uri="{FF2B5EF4-FFF2-40B4-BE49-F238E27FC236}">
                  <a16:creationId xmlns:a16="http://schemas.microsoft.com/office/drawing/2014/main" id="{6D55EC98-E5B7-788B-361C-E9BEF0FAA20C}"/>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96;p81">
              <a:extLst>
                <a:ext uri="{FF2B5EF4-FFF2-40B4-BE49-F238E27FC236}">
                  <a16:creationId xmlns:a16="http://schemas.microsoft.com/office/drawing/2014/main" id="{4B023918-DA3A-2F0B-0A13-D9076719800A}"/>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97;p81">
              <a:extLst>
                <a:ext uri="{FF2B5EF4-FFF2-40B4-BE49-F238E27FC236}">
                  <a16:creationId xmlns:a16="http://schemas.microsoft.com/office/drawing/2014/main" id="{823EF6B0-51EC-9B9D-0A30-B68BA286EACD}"/>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98;p81">
              <a:extLst>
                <a:ext uri="{FF2B5EF4-FFF2-40B4-BE49-F238E27FC236}">
                  <a16:creationId xmlns:a16="http://schemas.microsoft.com/office/drawing/2014/main" id="{167D5123-757A-C8CF-656E-570428D6AC53}"/>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9;p81">
              <a:extLst>
                <a:ext uri="{FF2B5EF4-FFF2-40B4-BE49-F238E27FC236}">
                  <a16:creationId xmlns:a16="http://schemas.microsoft.com/office/drawing/2014/main" id="{33D72E46-E87A-0E5C-E8CD-EFFAAA51981B}"/>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00;p81">
              <a:hlinkClick r:id="rId5" action="ppaction://hlinksldjump"/>
              <a:extLst>
                <a:ext uri="{FF2B5EF4-FFF2-40B4-BE49-F238E27FC236}">
                  <a16:creationId xmlns:a16="http://schemas.microsoft.com/office/drawing/2014/main" id="{D0CE7488-1ED2-7757-9223-206C3E1F0D97}"/>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4483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55AFA3-0591-4978-6D84-27AF6C6258A6}"/>
              </a:ext>
            </a:extLst>
          </p:cNvPr>
          <p:cNvSpPr>
            <a:spLocks noGrp="1"/>
          </p:cNvSpPr>
          <p:nvPr>
            <p:ph type="sldNum" sz="quarter" idx="12"/>
          </p:nvPr>
        </p:nvSpPr>
        <p:spPr/>
        <p:txBody>
          <a:bodyPr/>
          <a:lstStyle/>
          <a:p>
            <a:fld id="{A06C264A-03B6-44A0-BE1D-CA8DBA4A3ABC}" type="slidenum">
              <a:rPr lang="en-US" smtClean="0"/>
              <a:t>7</a:t>
            </a:fld>
            <a:endParaRPr lang="en-US"/>
          </a:p>
        </p:txBody>
      </p:sp>
      <p:pic>
        <p:nvPicPr>
          <p:cNvPr id="5" name="Google Shape;325;p26">
            <a:extLst>
              <a:ext uri="{FF2B5EF4-FFF2-40B4-BE49-F238E27FC236}">
                <a16:creationId xmlns:a16="http://schemas.microsoft.com/office/drawing/2014/main" id="{33F8A5A0-B53E-32C4-B001-CF77D5A7A4CD}"/>
              </a:ext>
            </a:extLst>
          </p:cNvPr>
          <p:cNvPicPr preferRelativeResize="0"/>
          <p:nvPr/>
        </p:nvPicPr>
        <p:blipFill rotWithShape="1">
          <a:blip r:embed="rId2">
            <a:alphaModFix/>
          </a:blip>
          <a:srcRect r="19549"/>
          <a:stretch/>
        </p:blipFill>
        <p:spPr>
          <a:xfrm>
            <a:off x="1315529" y="977276"/>
            <a:ext cx="8825063" cy="3476519"/>
          </a:xfrm>
          <a:prstGeom prst="rect">
            <a:avLst/>
          </a:prstGeom>
          <a:noFill/>
          <a:ln>
            <a:noFill/>
          </a:ln>
        </p:spPr>
      </p:pic>
      <p:pic>
        <p:nvPicPr>
          <p:cNvPr id="6" name="Google Shape;324;p26">
            <a:extLst>
              <a:ext uri="{FF2B5EF4-FFF2-40B4-BE49-F238E27FC236}">
                <a16:creationId xmlns:a16="http://schemas.microsoft.com/office/drawing/2014/main" id="{9BBC27DE-8546-A57F-7075-47DC363D86F8}"/>
              </a:ext>
            </a:extLst>
          </p:cNvPr>
          <p:cNvPicPr preferRelativeResize="0"/>
          <p:nvPr/>
        </p:nvPicPr>
        <p:blipFill rotWithShape="1">
          <a:blip r:embed="rId2">
            <a:alphaModFix/>
          </a:blip>
          <a:srcRect l="82222" t="53618" b="1620"/>
          <a:stretch/>
        </p:blipFill>
        <p:spPr>
          <a:xfrm>
            <a:off x="5566430" y="3892468"/>
            <a:ext cx="2781855" cy="2325825"/>
          </a:xfrm>
          <a:prstGeom prst="rect">
            <a:avLst/>
          </a:prstGeom>
          <a:noFill/>
          <a:ln>
            <a:noFill/>
          </a:ln>
        </p:spPr>
      </p:pic>
      <p:pic>
        <p:nvPicPr>
          <p:cNvPr id="7" name="Google Shape;322;p26">
            <a:extLst>
              <a:ext uri="{FF2B5EF4-FFF2-40B4-BE49-F238E27FC236}">
                <a16:creationId xmlns:a16="http://schemas.microsoft.com/office/drawing/2014/main" id="{32C5B6DD-39EF-C0FC-A9BC-2E4A01F0B29C}"/>
              </a:ext>
            </a:extLst>
          </p:cNvPr>
          <p:cNvPicPr preferRelativeResize="0"/>
          <p:nvPr/>
        </p:nvPicPr>
        <p:blipFill rotWithShape="1">
          <a:blip r:embed="rId2">
            <a:alphaModFix/>
          </a:blip>
          <a:srcRect l="82016" r="1375" b="54724"/>
          <a:stretch/>
        </p:blipFill>
        <p:spPr>
          <a:xfrm>
            <a:off x="2946051" y="3952510"/>
            <a:ext cx="2517333" cy="2368137"/>
          </a:xfrm>
          <a:prstGeom prst="rect">
            <a:avLst/>
          </a:prstGeom>
          <a:noFill/>
          <a:ln>
            <a:noFill/>
          </a:ln>
        </p:spPr>
      </p:pic>
      <p:pic>
        <p:nvPicPr>
          <p:cNvPr id="8" name="Google Shape;327;p26">
            <a:extLst>
              <a:ext uri="{FF2B5EF4-FFF2-40B4-BE49-F238E27FC236}">
                <a16:creationId xmlns:a16="http://schemas.microsoft.com/office/drawing/2014/main" id="{80CA2684-6C05-C6F9-E18A-D5DC1E5EED03}"/>
              </a:ext>
            </a:extLst>
          </p:cNvPr>
          <p:cNvPicPr preferRelativeResize="0"/>
          <p:nvPr/>
        </p:nvPicPr>
        <p:blipFill>
          <a:blip r:embed="rId3">
            <a:alphaModFix/>
          </a:blip>
          <a:stretch>
            <a:fillRect/>
          </a:stretch>
        </p:blipFill>
        <p:spPr>
          <a:xfrm>
            <a:off x="257291" y="3871313"/>
            <a:ext cx="2668331" cy="2368137"/>
          </a:xfrm>
          <a:prstGeom prst="rect">
            <a:avLst/>
          </a:prstGeom>
          <a:noFill/>
          <a:ln>
            <a:noFill/>
          </a:ln>
        </p:spPr>
      </p:pic>
      <p:sp>
        <p:nvSpPr>
          <p:cNvPr id="9" name="Rectangle 8">
            <a:extLst>
              <a:ext uri="{FF2B5EF4-FFF2-40B4-BE49-F238E27FC236}">
                <a16:creationId xmlns:a16="http://schemas.microsoft.com/office/drawing/2014/main" id="{7D435F49-1AB3-C1E6-1D98-EC04D23EBDD7}"/>
              </a:ext>
            </a:extLst>
          </p:cNvPr>
          <p:cNvSpPr/>
          <p:nvPr/>
        </p:nvSpPr>
        <p:spPr>
          <a:xfrm>
            <a:off x="8451331" y="3953511"/>
            <a:ext cx="3740669" cy="20292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600" dirty="0" err="1">
                <a:latin typeface="Avenir Book" panose="02000503020000020003"/>
              </a:rPr>
              <a:t>Earlier</a:t>
            </a:r>
            <a:r>
              <a:rPr lang="es-ES" sz="1600" dirty="0">
                <a:latin typeface="Avenir Book" panose="02000503020000020003"/>
              </a:rPr>
              <a:t> Diagnosis</a:t>
            </a:r>
          </a:p>
          <a:p>
            <a:pPr marL="285750" indent="-285750">
              <a:buFont typeface="Arial" panose="020B0604020202020204" pitchFamily="34" charset="0"/>
              <a:buChar char="•"/>
            </a:pPr>
            <a:r>
              <a:rPr lang="es-ES" sz="1600" dirty="0">
                <a:latin typeface="Avenir Book" panose="02000503020000020003"/>
              </a:rPr>
              <a:t>More </a:t>
            </a:r>
            <a:r>
              <a:rPr lang="es-ES" sz="1600" dirty="0" err="1">
                <a:latin typeface="Avenir Book" panose="02000503020000020003"/>
              </a:rPr>
              <a:t>Accurate</a:t>
            </a:r>
            <a:r>
              <a:rPr lang="es-ES" sz="1600" dirty="0">
                <a:latin typeface="Avenir Book" panose="02000503020000020003"/>
              </a:rPr>
              <a:t> Diagnosis</a:t>
            </a:r>
          </a:p>
          <a:p>
            <a:pPr marL="285750" indent="-285750">
              <a:buFont typeface="Arial" panose="020B0604020202020204" pitchFamily="34" charset="0"/>
              <a:buChar char="•"/>
            </a:pPr>
            <a:r>
              <a:rPr lang="es-ES" sz="1600" dirty="0" err="1">
                <a:latin typeface="Avenir Book" panose="02000503020000020003"/>
              </a:rPr>
              <a:t>Better</a:t>
            </a:r>
            <a:r>
              <a:rPr lang="es-ES" sz="1600" dirty="0">
                <a:latin typeface="Avenir Book" panose="02000503020000020003"/>
              </a:rPr>
              <a:t> ICU </a:t>
            </a:r>
            <a:r>
              <a:rPr lang="es-ES" sz="1600" dirty="0" err="1">
                <a:latin typeface="Avenir Book" panose="02000503020000020003"/>
              </a:rPr>
              <a:t>management</a:t>
            </a:r>
            <a:endParaRPr lang="es-ES" sz="1600" dirty="0">
              <a:latin typeface="Avenir Book" panose="02000503020000020003"/>
            </a:endParaRPr>
          </a:p>
          <a:p>
            <a:pPr marL="285750" indent="-285750">
              <a:buFont typeface="Arial" panose="020B0604020202020204" pitchFamily="34" charset="0"/>
              <a:buChar char="•"/>
            </a:pPr>
            <a:r>
              <a:rPr lang="es-ES" sz="1600" dirty="0" err="1">
                <a:latin typeface="Avenir Book" panose="02000503020000020003"/>
              </a:rPr>
              <a:t>Resources</a:t>
            </a:r>
            <a:r>
              <a:rPr lang="es-ES" sz="1600" dirty="0">
                <a:latin typeface="Avenir Book" panose="02000503020000020003"/>
              </a:rPr>
              <a:t> </a:t>
            </a:r>
            <a:r>
              <a:rPr lang="es-ES" sz="1600" dirty="0" err="1">
                <a:latin typeface="Avenir Book" panose="02000503020000020003"/>
              </a:rPr>
              <a:t>Saving</a:t>
            </a:r>
            <a:endParaRPr lang="es-ES" sz="1600" dirty="0">
              <a:latin typeface="Avenir Book" panose="02000503020000020003"/>
            </a:endParaRPr>
          </a:p>
          <a:p>
            <a:pPr marL="285750" indent="-285750">
              <a:buFont typeface="Arial" panose="020B0604020202020204" pitchFamily="34" charset="0"/>
              <a:buChar char="•"/>
            </a:pPr>
            <a:r>
              <a:rPr lang="es-ES" sz="1600" dirty="0" err="1">
                <a:latin typeface="Avenir Book" panose="02000503020000020003"/>
              </a:rPr>
              <a:t>Lifes</a:t>
            </a:r>
            <a:r>
              <a:rPr lang="es-ES" sz="1600" dirty="0">
                <a:latin typeface="Avenir Book" panose="02000503020000020003"/>
              </a:rPr>
              <a:t> </a:t>
            </a:r>
            <a:r>
              <a:rPr lang="es-ES" sz="1600" dirty="0" err="1">
                <a:latin typeface="Avenir Book" panose="02000503020000020003"/>
              </a:rPr>
              <a:t>Saving</a:t>
            </a:r>
            <a:r>
              <a:rPr lang="es-ES" sz="1600" dirty="0">
                <a:latin typeface="Avenir Book" panose="02000503020000020003"/>
              </a:rPr>
              <a:t> </a:t>
            </a:r>
            <a:endParaRPr lang="en-US" sz="1600" dirty="0">
              <a:latin typeface="Avenir Book" panose="02000503020000020003"/>
            </a:endParaRPr>
          </a:p>
        </p:txBody>
      </p:sp>
      <p:pic>
        <p:nvPicPr>
          <p:cNvPr id="10" name="Picture 9">
            <a:extLst>
              <a:ext uri="{FF2B5EF4-FFF2-40B4-BE49-F238E27FC236}">
                <a16:creationId xmlns:a16="http://schemas.microsoft.com/office/drawing/2014/main" id="{9081F3F7-7A6F-54B3-7EAE-42F1EB02EB4C}"/>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2" name="TextBox 1">
            <a:extLst>
              <a:ext uri="{FF2B5EF4-FFF2-40B4-BE49-F238E27FC236}">
                <a16:creationId xmlns:a16="http://schemas.microsoft.com/office/drawing/2014/main" id="{D11BA202-59CD-ABE2-DB0B-586BDE5913BE}"/>
              </a:ext>
            </a:extLst>
          </p:cNvPr>
          <p:cNvSpPr txBox="1"/>
          <p:nvPr/>
        </p:nvSpPr>
        <p:spPr>
          <a:xfrm>
            <a:off x="521413" y="252818"/>
            <a:ext cx="6097712" cy="769441"/>
          </a:xfrm>
          <a:prstGeom prst="rect">
            <a:avLst/>
          </a:prstGeom>
          <a:noFill/>
        </p:spPr>
        <p:txBody>
          <a:bodyPr wrap="square">
            <a:spAutoFit/>
          </a:bodyPr>
          <a:lstStyle/>
          <a:p>
            <a:r>
              <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rPr>
              <a:t>COVID-19	</a:t>
            </a:r>
          </a:p>
        </p:txBody>
      </p:sp>
      <p:grpSp>
        <p:nvGrpSpPr>
          <p:cNvPr id="12" name="Google Shape;10892;p81">
            <a:extLst>
              <a:ext uri="{FF2B5EF4-FFF2-40B4-BE49-F238E27FC236}">
                <a16:creationId xmlns:a16="http://schemas.microsoft.com/office/drawing/2014/main" id="{9FB1F2CD-F75C-B5B8-1511-0344396399EA}"/>
              </a:ext>
            </a:extLst>
          </p:cNvPr>
          <p:cNvGrpSpPr/>
          <p:nvPr/>
        </p:nvGrpSpPr>
        <p:grpSpPr>
          <a:xfrm>
            <a:off x="11353800" y="6276630"/>
            <a:ext cx="421914" cy="423864"/>
            <a:chOff x="-1333975" y="2365850"/>
            <a:chExt cx="292225" cy="293575"/>
          </a:xfrm>
        </p:grpSpPr>
        <p:sp>
          <p:nvSpPr>
            <p:cNvPr id="13" name="Google Shape;10893;p81">
              <a:extLst>
                <a:ext uri="{FF2B5EF4-FFF2-40B4-BE49-F238E27FC236}">
                  <a16:creationId xmlns:a16="http://schemas.microsoft.com/office/drawing/2014/main" id="{8DF18299-0230-2C4E-94B5-532BD2BA0BD5}"/>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4;p81">
              <a:extLst>
                <a:ext uri="{FF2B5EF4-FFF2-40B4-BE49-F238E27FC236}">
                  <a16:creationId xmlns:a16="http://schemas.microsoft.com/office/drawing/2014/main" id="{A8D4B4CA-4541-503C-1A52-ED72C63874D0}"/>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95;p81">
              <a:extLst>
                <a:ext uri="{FF2B5EF4-FFF2-40B4-BE49-F238E27FC236}">
                  <a16:creationId xmlns:a16="http://schemas.microsoft.com/office/drawing/2014/main" id="{EF2A0D2F-4A70-588D-7DF4-BEB510EC249D}"/>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96;p81">
              <a:extLst>
                <a:ext uri="{FF2B5EF4-FFF2-40B4-BE49-F238E27FC236}">
                  <a16:creationId xmlns:a16="http://schemas.microsoft.com/office/drawing/2014/main" id="{766C4C28-2278-40AC-EF4A-60C210928960}"/>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897;p81">
              <a:extLst>
                <a:ext uri="{FF2B5EF4-FFF2-40B4-BE49-F238E27FC236}">
                  <a16:creationId xmlns:a16="http://schemas.microsoft.com/office/drawing/2014/main" id="{63991E9E-D533-E170-B12E-15D8CC5BCC3D}"/>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98;p81">
              <a:extLst>
                <a:ext uri="{FF2B5EF4-FFF2-40B4-BE49-F238E27FC236}">
                  <a16:creationId xmlns:a16="http://schemas.microsoft.com/office/drawing/2014/main" id="{9AD4A054-8C13-578E-91CF-C2D3E64F8830}"/>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99;p81">
              <a:extLst>
                <a:ext uri="{FF2B5EF4-FFF2-40B4-BE49-F238E27FC236}">
                  <a16:creationId xmlns:a16="http://schemas.microsoft.com/office/drawing/2014/main" id="{DF4D3F75-E229-DCB1-0C2D-BF73FB5E3B24}"/>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00;p81">
              <a:extLst>
                <a:ext uri="{FF2B5EF4-FFF2-40B4-BE49-F238E27FC236}">
                  <a16:creationId xmlns:a16="http://schemas.microsoft.com/office/drawing/2014/main" id="{A8D997B3-3C03-A22A-764E-AE5D2E135FFF}"/>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1132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69E406-69F7-B592-DFA7-5275D614DB09}"/>
              </a:ext>
            </a:extLst>
          </p:cNvPr>
          <p:cNvSpPr>
            <a:spLocks noGrp="1"/>
          </p:cNvSpPr>
          <p:nvPr>
            <p:ph type="sldNum" sz="quarter" idx="12"/>
          </p:nvPr>
        </p:nvSpPr>
        <p:spPr/>
        <p:txBody>
          <a:bodyPr/>
          <a:lstStyle/>
          <a:p>
            <a:fld id="{A06C264A-03B6-44A0-BE1D-CA8DBA4A3ABC}" type="slidenum">
              <a:rPr lang="en-US" smtClean="0"/>
              <a:t>8</a:t>
            </a:fld>
            <a:endParaRPr lang="en-US"/>
          </a:p>
        </p:txBody>
      </p:sp>
      <p:pic>
        <p:nvPicPr>
          <p:cNvPr id="5" name="Picture 4">
            <a:extLst>
              <a:ext uri="{FF2B5EF4-FFF2-40B4-BE49-F238E27FC236}">
                <a16:creationId xmlns:a16="http://schemas.microsoft.com/office/drawing/2014/main" id="{BEBB381A-B483-C462-EE46-2EE8B1E6549B}"/>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6" name="Picture 6" descr="Virtual Assistants | Virtual assistant, Virtual, How are you feeling">
            <a:extLst>
              <a:ext uri="{FF2B5EF4-FFF2-40B4-BE49-F238E27FC236}">
                <a16:creationId xmlns:a16="http://schemas.microsoft.com/office/drawing/2014/main" id="{890DE08F-DD6C-8622-5B5B-F1CC943BDC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822" b="13482"/>
          <a:stretch/>
        </p:blipFill>
        <p:spPr bwMode="auto">
          <a:xfrm>
            <a:off x="4683024" y="1953849"/>
            <a:ext cx="4553741" cy="19363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tbot: ¿Qué es, para qué sirve y cómo funcionan? - Bloo Media">
            <a:extLst>
              <a:ext uri="{FF2B5EF4-FFF2-40B4-BE49-F238E27FC236}">
                <a16:creationId xmlns:a16="http://schemas.microsoft.com/office/drawing/2014/main" id="{2A68DAFB-89C5-501D-F22D-BE740ABEC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3102" y="4485067"/>
            <a:ext cx="3545440" cy="23729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 Wikipedia">
            <a:extLst>
              <a:ext uri="{FF2B5EF4-FFF2-40B4-BE49-F238E27FC236}">
                <a16:creationId xmlns:a16="http://schemas.microsoft.com/office/drawing/2014/main" id="{A5A53456-1483-8781-7D7F-268EB67C9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8519" y="2061769"/>
            <a:ext cx="1811577" cy="18115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0670CF2-0C8C-9FA8-FC3D-0013CCB1EF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83" y="3263178"/>
            <a:ext cx="4553741" cy="3275734"/>
          </a:xfrm>
          <a:prstGeom prst="rect">
            <a:avLst/>
          </a:prstGeom>
        </p:spPr>
      </p:pic>
      <p:pic>
        <p:nvPicPr>
          <p:cNvPr id="10" name="Picture 12" descr="Buscador de Google - Wikipedia, la enciclopedia libre">
            <a:extLst>
              <a:ext uri="{FF2B5EF4-FFF2-40B4-BE49-F238E27FC236}">
                <a16:creationId xmlns:a16="http://schemas.microsoft.com/office/drawing/2014/main" id="{5E907AA6-EF18-3C2E-9237-E14329411C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760" t="22961" r="23252" b="30821"/>
          <a:stretch/>
        </p:blipFill>
        <p:spPr bwMode="auto">
          <a:xfrm>
            <a:off x="536491" y="1243668"/>
            <a:ext cx="3554779" cy="1744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Set Di Loghi Social Media Più Diffusi - Sfondo Bianco : Twitter Tiktok Su  Facebook Instagram Fotografia Editoriale - Illustrazione di calcolatore,  illustrativo: 182575866">
            <a:extLst>
              <a:ext uri="{FF2B5EF4-FFF2-40B4-BE49-F238E27FC236}">
                <a16:creationId xmlns:a16="http://schemas.microsoft.com/office/drawing/2014/main" id="{9E1B2F6A-68A9-AD78-489D-1AB64932CAF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55" t="20912" r="2464" b="23348"/>
          <a:stretch/>
        </p:blipFill>
        <p:spPr bwMode="auto">
          <a:xfrm>
            <a:off x="8826262" y="1007188"/>
            <a:ext cx="3009655" cy="6720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 Google Maps vs Waze en Android Auto ¿cuál es mejor?">
            <a:extLst>
              <a:ext uri="{FF2B5EF4-FFF2-40B4-BE49-F238E27FC236}">
                <a16:creationId xmlns:a16="http://schemas.microsoft.com/office/drawing/2014/main" id="{075D2CDC-CEA0-7404-EA90-60A462874A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82889" y="908765"/>
            <a:ext cx="1220740" cy="6103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Sistema de recomendación del Amazon y sus secretos">
            <a:extLst>
              <a:ext uri="{FF2B5EF4-FFF2-40B4-BE49-F238E27FC236}">
                <a16:creationId xmlns:a16="http://schemas.microsoft.com/office/drawing/2014/main" id="{82838839-D02E-5E63-C03C-95D6D40C24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91772" y="4218899"/>
            <a:ext cx="4444993" cy="25310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B4F5CCB-9822-4E17-5F8D-92FF64508472}"/>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Other</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Applications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16" name="Picture 16" descr="Uber en App Store">
            <a:extLst>
              <a:ext uri="{FF2B5EF4-FFF2-40B4-BE49-F238E27FC236}">
                <a16:creationId xmlns:a16="http://schemas.microsoft.com/office/drawing/2014/main" id="{5D604A77-0E41-B655-AA77-9135E0C8901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367" t="10855" r="31498" b="11303"/>
          <a:stretch/>
        </p:blipFill>
        <p:spPr bwMode="auto">
          <a:xfrm>
            <a:off x="6581580" y="933239"/>
            <a:ext cx="524675" cy="54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122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D662AA-156C-94E7-BFAF-BFDA72E6ACE0}"/>
              </a:ext>
            </a:extLst>
          </p:cNvPr>
          <p:cNvSpPr>
            <a:spLocks noGrp="1"/>
          </p:cNvSpPr>
          <p:nvPr>
            <p:ph type="sldNum" sz="quarter" idx="12"/>
          </p:nvPr>
        </p:nvSpPr>
        <p:spPr/>
        <p:txBody>
          <a:bodyPr/>
          <a:lstStyle/>
          <a:p>
            <a:fld id="{A06C264A-03B6-44A0-BE1D-CA8DBA4A3ABC}" type="slidenum">
              <a:rPr lang="en-US" smtClean="0"/>
              <a:t>9</a:t>
            </a:fld>
            <a:endParaRPr lang="en-US"/>
          </a:p>
        </p:txBody>
      </p:sp>
      <p:pic>
        <p:nvPicPr>
          <p:cNvPr id="5" name="Picture 2" descr="ChatGPT - Wikipedia">
            <a:extLst>
              <a:ext uri="{FF2B5EF4-FFF2-40B4-BE49-F238E27FC236}">
                <a16:creationId xmlns:a16="http://schemas.microsoft.com/office/drawing/2014/main" id="{6884090E-E732-2A55-DF90-1CECCA620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57" y="2523211"/>
            <a:ext cx="1811577" cy="18115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E2146A6-0010-4BC5-16DB-A2378CBE808D}"/>
              </a:ext>
            </a:extLst>
          </p:cNvPr>
          <p:cNvPicPr>
            <a:picLocks noChangeAspect="1"/>
          </p:cNvPicPr>
          <p:nvPr/>
        </p:nvPicPr>
        <p:blipFill>
          <a:blip r:embed="rId3"/>
          <a:stretch>
            <a:fillRect/>
          </a:stretch>
        </p:blipFill>
        <p:spPr>
          <a:xfrm>
            <a:off x="2870546" y="555040"/>
            <a:ext cx="7111654" cy="6166435"/>
          </a:xfrm>
          <a:prstGeom prst="rect">
            <a:avLst/>
          </a:prstGeom>
        </p:spPr>
      </p:pic>
      <p:sp>
        <p:nvSpPr>
          <p:cNvPr id="9" name="TextBox 8">
            <a:extLst>
              <a:ext uri="{FF2B5EF4-FFF2-40B4-BE49-F238E27FC236}">
                <a16:creationId xmlns:a16="http://schemas.microsoft.com/office/drawing/2014/main" id="{8D0DE964-AA74-E98D-C40F-1491A3B87699}"/>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ChatGPT</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6" name="Picture 5">
            <a:extLst>
              <a:ext uri="{FF2B5EF4-FFF2-40B4-BE49-F238E27FC236}">
                <a16:creationId xmlns:a16="http://schemas.microsoft.com/office/drawing/2014/main" id="{72BF0DE1-EF4D-7FE2-D650-6E02BBD9EDD5}"/>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Tree>
    <p:extLst>
      <p:ext uri="{BB962C8B-B14F-4D97-AF65-F5344CB8AC3E}">
        <p14:creationId xmlns:p14="http://schemas.microsoft.com/office/powerpoint/2010/main" val="2098596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6816</TotalTime>
  <Words>898</Words>
  <Application>Microsoft Office PowerPoint</Application>
  <PresentationFormat>Widescreen</PresentationFormat>
  <Paragraphs>120</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Avenir Book</vt:lpstr>
      <vt:lpstr>Calibri</vt:lpstr>
      <vt:lpstr>Calibri Light</vt:lpstr>
      <vt:lpstr>Fira Sans Extra Condensed Medium</vt:lpstr>
      <vt:lpstr>Google Sans</vt:lpstr>
      <vt:lpstr>Montserrat</vt:lpstr>
      <vt:lpstr>Söhne</vt:lpstr>
      <vt:lpstr>Office Theme</vt:lpstr>
      <vt:lpstr>PowerPoint Presentation</vt:lpstr>
      <vt:lpstr>Table of Contents</vt:lpstr>
      <vt:lpstr>What about me? </vt:lpstr>
      <vt:lpstr>AI world contest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Networks</dc:title>
  <dc:creator>Alderisi, Serena (CYS INF SM)</dc:creator>
  <cp:lastModifiedBy>Alderisi, Serena (CYS INF SM)</cp:lastModifiedBy>
  <cp:revision>29</cp:revision>
  <dcterms:created xsi:type="dcterms:W3CDTF">2023-04-08T17:53:13Z</dcterms:created>
  <dcterms:modified xsi:type="dcterms:W3CDTF">2023-04-28T07:32:18Z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2023-04-27T23:08:42Z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b2a5f515-0624-49e4-8097-073218a46c7e</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